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0" r:id="rId2"/>
    <p:sldId id="278" r:id="rId3"/>
    <p:sldId id="281" r:id="rId4"/>
    <p:sldId id="284" r:id="rId5"/>
    <p:sldId id="279" r:id="rId6"/>
    <p:sldId id="276" r:id="rId7"/>
    <p:sldId id="264" r:id="rId8"/>
    <p:sldId id="262" r:id="rId9"/>
    <p:sldId id="282" r:id="rId10"/>
    <p:sldId id="283" r:id="rId11"/>
    <p:sldId id="275" r:id="rId12"/>
    <p:sldId id="285" r:id="rId13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658C75-80F1-43B3-9AAC-C5DF6F4F6F85}" type="doc">
      <dgm:prSet loTypeId="urn:microsoft.com/office/officeart/2005/8/layout/vList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t-EE"/>
        </a:p>
      </dgm:t>
    </dgm:pt>
    <dgm:pt modelId="{A50B0981-2CC2-4179-8044-398915E2F101}">
      <dgm:prSet phldrT="[Tekst]"/>
      <dgm:spPr/>
      <dgm:t>
        <a:bodyPr/>
        <a:lstStyle/>
        <a:p>
          <a:r>
            <a:rPr lang="et-EE" dirty="0" smtClean="0"/>
            <a:t>Segavad tegurid klassis</a:t>
          </a:r>
          <a:endParaRPr lang="et-EE" dirty="0"/>
        </a:p>
      </dgm:t>
    </dgm:pt>
    <dgm:pt modelId="{482FFA2E-3C19-4F04-8B2A-3EF0CD589325}" type="parTrans" cxnId="{7E2ED96E-213D-4ADB-916C-FD63E57E2C11}">
      <dgm:prSet/>
      <dgm:spPr/>
      <dgm:t>
        <a:bodyPr/>
        <a:lstStyle/>
        <a:p>
          <a:endParaRPr lang="et-EE"/>
        </a:p>
      </dgm:t>
    </dgm:pt>
    <dgm:pt modelId="{617BF32F-F052-4C06-8696-427BC1CE5302}" type="sibTrans" cxnId="{7E2ED96E-213D-4ADB-916C-FD63E57E2C11}">
      <dgm:prSet/>
      <dgm:spPr/>
      <dgm:t>
        <a:bodyPr/>
        <a:lstStyle/>
        <a:p>
          <a:endParaRPr lang="et-EE"/>
        </a:p>
      </dgm:t>
    </dgm:pt>
    <dgm:pt modelId="{5371A801-08E4-4FBD-90C9-9BF49C217961}">
      <dgm:prSet phldrT="[Tekst]" phldr="1"/>
      <dgm:spPr/>
      <dgm:t>
        <a:bodyPr/>
        <a:lstStyle/>
        <a:p>
          <a:endParaRPr lang="et-EE" dirty="0"/>
        </a:p>
      </dgm:t>
    </dgm:pt>
    <dgm:pt modelId="{E5E172B9-7038-4C1E-92E9-62F947DE0DFA}" type="parTrans" cxnId="{D41E4B1F-1859-4187-AB13-E43FF2E71827}">
      <dgm:prSet/>
      <dgm:spPr/>
      <dgm:t>
        <a:bodyPr/>
        <a:lstStyle/>
        <a:p>
          <a:endParaRPr lang="et-EE"/>
        </a:p>
      </dgm:t>
    </dgm:pt>
    <dgm:pt modelId="{430D6378-5F34-41BA-B972-34EBD97F71CC}" type="sibTrans" cxnId="{D41E4B1F-1859-4187-AB13-E43FF2E71827}">
      <dgm:prSet/>
      <dgm:spPr/>
      <dgm:t>
        <a:bodyPr/>
        <a:lstStyle/>
        <a:p>
          <a:endParaRPr lang="et-EE"/>
        </a:p>
      </dgm:t>
    </dgm:pt>
    <dgm:pt modelId="{EC3D854B-8CDD-4443-AA1F-213E976DAA92}">
      <dgm:prSet phldrT="[Tekst]" phldr="1"/>
      <dgm:spPr/>
      <dgm:t>
        <a:bodyPr/>
        <a:lstStyle/>
        <a:p>
          <a:endParaRPr lang="et-EE"/>
        </a:p>
      </dgm:t>
    </dgm:pt>
    <dgm:pt modelId="{DB7350E4-B4CB-421F-9730-FDA3A1BC7954}" type="parTrans" cxnId="{720A7CB8-A836-40BC-9BDC-F7FA12AD5E3B}">
      <dgm:prSet/>
      <dgm:spPr/>
      <dgm:t>
        <a:bodyPr/>
        <a:lstStyle/>
        <a:p>
          <a:endParaRPr lang="et-EE"/>
        </a:p>
      </dgm:t>
    </dgm:pt>
    <dgm:pt modelId="{7FA8C638-4FBD-49D7-AF2F-C6A441857762}" type="sibTrans" cxnId="{720A7CB8-A836-40BC-9BDC-F7FA12AD5E3B}">
      <dgm:prSet/>
      <dgm:spPr/>
      <dgm:t>
        <a:bodyPr/>
        <a:lstStyle/>
        <a:p>
          <a:endParaRPr lang="et-EE"/>
        </a:p>
      </dgm:t>
    </dgm:pt>
    <dgm:pt modelId="{F40C2C41-DF65-4867-98BE-F5963AE6D77F}">
      <dgm:prSet phldrT="[Tekst]"/>
      <dgm:spPr/>
      <dgm:t>
        <a:bodyPr/>
        <a:lstStyle/>
        <a:p>
          <a:r>
            <a:rPr lang="et-EE" dirty="0" smtClean="0"/>
            <a:t>Segavad tegurid videotunnis</a:t>
          </a:r>
          <a:endParaRPr lang="et-EE" dirty="0"/>
        </a:p>
      </dgm:t>
    </dgm:pt>
    <dgm:pt modelId="{87161253-ABE6-466D-998F-048425725ED6}" type="parTrans" cxnId="{35E64A52-37EC-414A-B280-5AA246221DB6}">
      <dgm:prSet/>
      <dgm:spPr/>
      <dgm:t>
        <a:bodyPr/>
        <a:lstStyle/>
        <a:p>
          <a:endParaRPr lang="et-EE"/>
        </a:p>
      </dgm:t>
    </dgm:pt>
    <dgm:pt modelId="{C9938CD9-231E-47F0-A6C9-F538458C92A6}" type="sibTrans" cxnId="{35E64A52-37EC-414A-B280-5AA246221DB6}">
      <dgm:prSet/>
      <dgm:spPr/>
      <dgm:t>
        <a:bodyPr/>
        <a:lstStyle/>
        <a:p>
          <a:endParaRPr lang="et-EE"/>
        </a:p>
      </dgm:t>
    </dgm:pt>
    <dgm:pt modelId="{E057C1F0-38F5-466A-8E8B-30E5CB9030CB}">
      <dgm:prSet phldrT="[Tekst]" phldr="1"/>
      <dgm:spPr/>
      <dgm:t>
        <a:bodyPr/>
        <a:lstStyle/>
        <a:p>
          <a:endParaRPr lang="et-EE"/>
        </a:p>
      </dgm:t>
    </dgm:pt>
    <dgm:pt modelId="{0260AE7F-DCBB-49E0-ACE3-65B95134041B}" type="parTrans" cxnId="{73CBEBA5-46EC-429D-8FFF-68B9DBAD8124}">
      <dgm:prSet/>
      <dgm:spPr/>
      <dgm:t>
        <a:bodyPr/>
        <a:lstStyle/>
        <a:p>
          <a:endParaRPr lang="et-EE"/>
        </a:p>
      </dgm:t>
    </dgm:pt>
    <dgm:pt modelId="{1C21D69F-E3D4-4D8D-8403-E566EABECE03}" type="sibTrans" cxnId="{73CBEBA5-46EC-429D-8FFF-68B9DBAD8124}">
      <dgm:prSet/>
      <dgm:spPr/>
      <dgm:t>
        <a:bodyPr/>
        <a:lstStyle/>
        <a:p>
          <a:endParaRPr lang="et-EE"/>
        </a:p>
      </dgm:t>
    </dgm:pt>
    <dgm:pt modelId="{0A6DFE05-85A4-4649-8D98-E2DE56042518}">
      <dgm:prSet phldrT="[Tekst]" phldr="1"/>
      <dgm:spPr/>
      <dgm:t>
        <a:bodyPr/>
        <a:lstStyle/>
        <a:p>
          <a:endParaRPr lang="et-EE" dirty="0"/>
        </a:p>
      </dgm:t>
    </dgm:pt>
    <dgm:pt modelId="{031B4E6C-CA3D-430A-B447-21766A4C1434}" type="parTrans" cxnId="{08FEDA63-78BC-44D4-B2B8-1DA6621486B7}">
      <dgm:prSet/>
      <dgm:spPr/>
      <dgm:t>
        <a:bodyPr/>
        <a:lstStyle/>
        <a:p>
          <a:endParaRPr lang="et-EE"/>
        </a:p>
      </dgm:t>
    </dgm:pt>
    <dgm:pt modelId="{7B473909-9298-4A4F-842B-742DFB8586D0}" type="sibTrans" cxnId="{08FEDA63-78BC-44D4-B2B8-1DA6621486B7}">
      <dgm:prSet/>
      <dgm:spPr/>
      <dgm:t>
        <a:bodyPr/>
        <a:lstStyle/>
        <a:p>
          <a:endParaRPr lang="et-EE"/>
        </a:p>
      </dgm:t>
    </dgm:pt>
    <dgm:pt modelId="{20A8300E-3E64-4AC2-A9A4-466E134F3D45}" type="pres">
      <dgm:prSet presAssocID="{5F658C75-80F1-43B3-9AAC-C5DF6F4F6F85}" presName="linear" presStyleCnt="0">
        <dgm:presLayoutVars>
          <dgm:dir/>
          <dgm:resizeHandles val="exact"/>
        </dgm:presLayoutVars>
      </dgm:prSet>
      <dgm:spPr/>
    </dgm:pt>
    <dgm:pt modelId="{183FACA4-FEB0-4366-9DE5-8A2F5F048009}" type="pres">
      <dgm:prSet presAssocID="{A50B0981-2CC2-4179-8044-398915E2F101}" presName="comp" presStyleCnt="0"/>
      <dgm:spPr/>
    </dgm:pt>
    <dgm:pt modelId="{8F98B556-4D9C-4956-8F8B-032067AC1FF0}" type="pres">
      <dgm:prSet presAssocID="{A50B0981-2CC2-4179-8044-398915E2F101}" presName="box" presStyleLbl="node1" presStyleIdx="0" presStyleCnt="2" custScaleX="100000" custScaleY="106181" custLinFactNeighborX="-4230" custLinFactNeighborY="-3047"/>
      <dgm:spPr/>
    </dgm:pt>
    <dgm:pt modelId="{2B210161-7022-4980-9134-0B19903B7305}" type="pres">
      <dgm:prSet presAssocID="{A50B0981-2CC2-4179-8044-398915E2F101}" presName="img" presStyleLbl="fgImgPlace1" presStyleIdx="0" presStyleCnt="2" custScaleX="78582" custScaleY="9561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</dgm:spPr>
    </dgm:pt>
    <dgm:pt modelId="{5617B365-479D-4F37-BCC6-7383E84CFFED}" type="pres">
      <dgm:prSet presAssocID="{A50B0981-2CC2-4179-8044-398915E2F101}" presName="text" presStyleLbl="node1" presStyleIdx="0" presStyleCnt="2">
        <dgm:presLayoutVars>
          <dgm:bulletEnabled val="1"/>
        </dgm:presLayoutVars>
      </dgm:prSet>
      <dgm:spPr/>
    </dgm:pt>
    <dgm:pt modelId="{540484F6-5E53-44B7-8953-552BB660F5D5}" type="pres">
      <dgm:prSet presAssocID="{617BF32F-F052-4C06-8696-427BC1CE5302}" presName="spacer" presStyleCnt="0"/>
      <dgm:spPr/>
    </dgm:pt>
    <dgm:pt modelId="{DE6F95CB-DA5A-4291-8053-A0ECCDA66B8B}" type="pres">
      <dgm:prSet presAssocID="{F40C2C41-DF65-4867-98BE-F5963AE6D77F}" presName="comp" presStyleCnt="0"/>
      <dgm:spPr/>
    </dgm:pt>
    <dgm:pt modelId="{8C57D4CA-CEA9-4DD3-9927-925D35F39133}" type="pres">
      <dgm:prSet presAssocID="{F40C2C41-DF65-4867-98BE-F5963AE6D77F}" presName="box" presStyleLbl="node1" presStyleIdx="1" presStyleCnt="2"/>
      <dgm:spPr/>
      <dgm:t>
        <a:bodyPr/>
        <a:lstStyle/>
        <a:p>
          <a:endParaRPr lang="et-EE"/>
        </a:p>
      </dgm:t>
    </dgm:pt>
    <dgm:pt modelId="{A8554F57-3B98-4EF3-860F-9AEB8A6B9D16}" type="pres">
      <dgm:prSet presAssocID="{F40C2C41-DF65-4867-98BE-F5963AE6D77F}" presName="img" presStyleLbl="fgImgPlace1" presStyleIdx="1" presStyleCnt="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</dgm:spPr>
    </dgm:pt>
    <dgm:pt modelId="{5EA18B0A-9729-4593-8D83-F62F4215FF10}" type="pres">
      <dgm:prSet presAssocID="{F40C2C41-DF65-4867-98BE-F5963AE6D77F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35E64A52-37EC-414A-B280-5AA246221DB6}" srcId="{5F658C75-80F1-43B3-9AAC-C5DF6F4F6F85}" destId="{F40C2C41-DF65-4867-98BE-F5963AE6D77F}" srcOrd="1" destOrd="0" parTransId="{87161253-ABE6-466D-998F-048425725ED6}" sibTransId="{C9938CD9-231E-47F0-A6C9-F538458C92A6}"/>
    <dgm:cxn modelId="{FEAA96EA-D2DF-4AED-B58B-7D7C78FD8BDC}" type="presOf" srcId="{F40C2C41-DF65-4867-98BE-F5963AE6D77F}" destId="{8C57D4CA-CEA9-4DD3-9927-925D35F39133}" srcOrd="0" destOrd="0" presId="urn:microsoft.com/office/officeart/2005/8/layout/vList4"/>
    <dgm:cxn modelId="{58B1B469-CC4C-4F31-9EB2-A39548DDE286}" type="presOf" srcId="{A50B0981-2CC2-4179-8044-398915E2F101}" destId="{5617B365-479D-4F37-BCC6-7383E84CFFED}" srcOrd="1" destOrd="0" presId="urn:microsoft.com/office/officeart/2005/8/layout/vList4"/>
    <dgm:cxn modelId="{7173FB08-8B9A-47BE-9B44-4655F7A51467}" type="presOf" srcId="{E057C1F0-38F5-466A-8E8B-30E5CB9030CB}" destId="{8C57D4CA-CEA9-4DD3-9927-925D35F39133}" srcOrd="0" destOrd="1" presId="urn:microsoft.com/office/officeart/2005/8/layout/vList4"/>
    <dgm:cxn modelId="{357AC8AD-79D8-41D2-8048-7167CE2DB82C}" type="presOf" srcId="{EC3D854B-8CDD-4443-AA1F-213E976DAA92}" destId="{8F98B556-4D9C-4956-8F8B-032067AC1FF0}" srcOrd="0" destOrd="2" presId="urn:microsoft.com/office/officeart/2005/8/layout/vList4"/>
    <dgm:cxn modelId="{720A7CB8-A836-40BC-9BDC-F7FA12AD5E3B}" srcId="{A50B0981-2CC2-4179-8044-398915E2F101}" destId="{EC3D854B-8CDD-4443-AA1F-213E976DAA92}" srcOrd="1" destOrd="0" parTransId="{DB7350E4-B4CB-421F-9730-FDA3A1BC7954}" sibTransId="{7FA8C638-4FBD-49D7-AF2F-C6A441857762}"/>
    <dgm:cxn modelId="{08FEDA63-78BC-44D4-B2B8-1DA6621486B7}" srcId="{F40C2C41-DF65-4867-98BE-F5963AE6D77F}" destId="{0A6DFE05-85A4-4649-8D98-E2DE56042518}" srcOrd="1" destOrd="0" parTransId="{031B4E6C-CA3D-430A-B447-21766A4C1434}" sibTransId="{7B473909-9298-4A4F-842B-742DFB8586D0}"/>
    <dgm:cxn modelId="{7E2ED96E-213D-4ADB-916C-FD63E57E2C11}" srcId="{5F658C75-80F1-43B3-9AAC-C5DF6F4F6F85}" destId="{A50B0981-2CC2-4179-8044-398915E2F101}" srcOrd="0" destOrd="0" parTransId="{482FFA2E-3C19-4F04-8B2A-3EF0CD589325}" sibTransId="{617BF32F-F052-4C06-8696-427BC1CE5302}"/>
    <dgm:cxn modelId="{09F062E3-329A-4916-990A-1360ADC8B59D}" type="presOf" srcId="{F40C2C41-DF65-4867-98BE-F5963AE6D77F}" destId="{5EA18B0A-9729-4593-8D83-F62F4215FF10}" srcOrd="1" destOrd="0" presId="urn:microsoft.com/office/officeart/2005/8/layout/vList4"/>
    <dgm:cxn modelId="{2ECC50C9-67F0-4ABA-8F7F-BEA66288A466}" type="presOf" srcId="{0A6DFE05-85A4-4649-8D98-E2DE56042518}" destId="{5EA18B0A-9729-4593-8D83-F62F4215FF10}" srcOrd="1" destOrd="2" presId="urn:microsoft.com/office/officeart/2005/8/layout/vList4"/>
    <dgm:cxn modelId="{73CBEBA5-46EC-429D-8FFF-68B9DBAD8124}" srcId="{F40C2C41-DF65-4867-98BE-F5963AE6D77F}" destId="{E057C1F0-38F5-466A-8E8B-30E5CB9030CB}" srcOrd="0" destOrd="0" parTransId="{0260AE7F-DCBB-49E0-ACE3-65B95134041B}" sibTransId="{1C21D69F-E3D4-4D8D-8403-E566EABECE03}"/>
    <dgm:cxn modelId="{76F155AA-EDCD-416D-A7EB-22FFC74A075B}" type="presOf" srcId="{5371A801-08E4-4FBD-90C9-9BF49C217961}" destId="{8F98B556-4D9C-4956-8F8B-032067AC1FF0}" srcOrd="0" destOrd="1" presId="urn:microsoft.com/office/officeart/2005/8/layout/vList4"/>
    <dgm:cxn modelId="{91FE007A-CEED-444E-A8CB-2D9FF2D91297}" type="presOf" srcId="{A50B0981-2CC2-4179-8044-398915E2F101}" destId="{8F98B556-4D9C-4956-8F8B-032067AC1FF0}" srcOrd="0" destOrd="0" presId="urn:microsoft.com/office/officeart/2005/8/layout/vList4"/>
    <dgm:cxn modelId="{140E6F5C-E0F8-4868-B60A-3B76E0C4D26F}" type="presOf" srcId="{5F658C75-80F1-43B3-9AAC-C5DF6F4F6F85}" destId="{20A8300E-3E64-4AC2-A9A4-466E134F3D45}" srcOrd="0" destOrd="0" presId="urn:microsoft.com/office/officeart/2005/8/layout/vList4"/>
    <dgm:cxn modelId="{D41E4B1F-1859-4187-AB13-E43FF2E71827}" srcId="{A50B0981-2CC2-4179-8044-398915E2F101}" destId="{5371A801-08E4-4FBD-90C9-9BF49C217961}" srcOrd="0" destOrd="0" parTransId="{E5E172B9-7038-4C1E-92E9-62F947DE0DFA}" sibTransId="{430D6378-5F34-41BA-B972-34EBD97F71CC}"/>
    <dgm:cxn modelId="{CF2EBF7B-708B-4431-8C07-8E0C0FCCF041}" type="presOf" srcId="{EC3D854B-8CDD-4443-AA1F-213E976DAA92}" destId="{5617B365-479D-4F37-BCC6-7383E84CFFED}" srcOrd="1" destOrd="2" presId="urn:microsoft.com/office/officeart/2005/8/layout/vList4"/>
    <dgm:cxn modelId="{911C1C13-DCAA-402C-8853-FC4A644E794C}" type="presOf" srcId="{0A6DFE05-85A4-4649-8D98-E2DE56042518}" destId="{8C57D4CA-CEA9-4DD3-9927-925D35F39133}" srcOrd="0" destOrd="2" presId="urn:microsoft.com/office/officeart/2005/8/layout/vList4"/>
    <dgm:cxn modelId="{0268B428-0ED8-4414-8FB9-36D9C2F9316D}" type="presOf" srcId="{E057C1F0-38F5-466A-8E8B-30E5CB9030CB}" destId="{5EA18B0A-9729-4593-8D83-F62F4215FF10}" srcOrd="1" destOrd="1" presId="urn:microsoft.com/office/officeart/2005/8/layout/vList4"/>
    <dgm:cxn modelId="{E598BB85-246D-4FB7-A43F-4C3253B86F1F}" type="presOf" srcId="{5371A801-08E4-4FBD-90C9-9BF49C217961}" destId="{5617B365-479D-4F37-BCC6-7383E84CFFED}" srcOrd="1" destOrd="1" presId="urn:microsoft.com/office/officeart/2005/8/layout/vList4"/>
    <dgm:cxn modelId="{3992D8C8-509B-4426-AE2E-29F1A375C1AC}" type="presParOf" srcId="{20A8300E-3E64-4AC2-A9A4-466E134F3D45}" destId="{183FACA4-FEB0-4366-9DE5-8A2F5F048009}" srcOrd="0" destOrd="0" presId="urn:microsoft.com/office/officeart/2005/8/layout/vList4"/>
    <dgm:cxn modelId="{95B6FFCB-DFDB-42F5-AC20-C91A9FEF4675}" type="presParOf" srcId="{183FACA4-FEB0-4366-9DE5-8A2F5F048009}" destId="{8F98B556-4D9C-4956-8F8B-032067AC1FF0}" srcOrd="0" destOrd="0" presId="urn:microsoft.com/office/officeart/2005/8/layout/vList4"/>
    <dgm:cxn modelId="{7A0BE51C-1C5D-43E6-8A0E-238D3C1D98DC}" type="presParOf" srcId="{183FACA4-FEB0-4366-9DE5-8A2F5F048009}" destId="{2B210161-7022-4980-9134-0B19903B7305}" srcOrd="1" destOrd="0" presId="urn:microsoft.com/office/officeart/2005/8/layout/vList4"/>
    <dgm:cxn modelId="{D10CD1C2-EF06-4226-9BC4-BD08B4275E9A}" type="presParOf" srcId="{183FACA4-FEB0-4366-9DE5-8A2F5F048009}" destId="{5617B365-479D-4F37-BCC6-7383E84CFFED}" srcOrd="2" destOrd="0" presId="urn:microsoft.com/office/officeart/2005/8/layout/vList4"/>
    <dgm:cxn modelId="{B3CF72D0-F440-4E5A-957D-B6246D3EBB97}" type="presParOf" srcId="{20A8300E-3E64-4AC2-A9A4-466E134F3D45}" destId="{540484F6-5E53-44B7-8953-552BB660F5D5}" srcOrd="1" destOrd="0" presId="urn:microsoft.com/office/officeart/2005/8/layout/vList4"/>
    <dgm:cxn modelId="{2F5A63C7-66C2-4B70-8DA6-B8F18C48E587}" type="presParOf" srcId="{20A8300E-3E64-4AC2-A9A4-466E134F3D45}" destId="{DE6F95CB-DA5A-4291-8053-A0ECCDA66B8B}" srcOrd="2" destOrd="0" presId="urn:microsoft.com/office/officeart/2005/8/layout/vList4"/>
    <dgm:cxn modelId="{A5CDC75A-E558-4538-AF6B-C6DE778F9481}" type="presParOf" srcId="{DE6F95CB-DA5A-4291-8053-A0ECCDA66B8B}" destId="{8C57D4CA-CEA9-4DD3-9927-925D35F39133}" srcOrd="0" destOrd="0" presId="urn:microsoft.com/office/officeart/2005/8/layout/vList4"/>
    <dgm:cxn modelId="{8CF4170C-C317-4571-AD49-A891E24D6B66}" type="presParOf" srcId="{DE6F95CB-DA5A-4291-8053-A0ECCDA66B8B}" destId="{A8554F57-3B98-4EF3-860F-9AEB8A6B9D16}" srcOrd="1" destOrd="0" presId="urn:microsoft.com/office/officeart/2005/8/layout/vList4"/>
    <dgm:cxn modelId="{E487C037-DA9A-46CF-B9AF-5AFC814DA875}" type="presParOf" srcId="{DE6F95CB-DA5A-4291-8053-A0ECCDA66B8B}" destId="{5EA18B0A-9729-4593-8D83-F62F4215FF1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C74AE6-F382-4019-9DFC-C9A3921FB258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0"/>
      <dgm:spPr/>
    </dgm:pt>
    <dgm:pt modelId="{24828C66-8DE0-427B-974A-FBEF3F6353CA}">
      <dgm:prSet phldrT="[Tekst]" phldr="1"/>
      <dgm:spPr/>
      <dgm:t>
        <a:bodyPr/>
        <a:lstStyle/>
        <a:p>
          <a:endParaRPr lang="et-EE" dirty="0"/>
        </a:p>
      </dgm:t>
    </dgm:pt>
    <dgm:pt modelId="{64434BA2-AF41-45BC-A89E-D9B4370656F7}" type="parTrans" cxnId="{D0218C97-1001-4BC9-BB17-479E2BF6D586}">
      <dgm:prSet/>
      <dgm:spPr/>
      <dgm:t>
        <a:bodyPr/>
        <a:lstStyle/>
        <a:p>
          <a:endParaRPr lang="et-EE"/>
        </a:p>
      </dgm:t>
    </dgm:pt>
    <dgm:pt modelId="{1B84F626-F755-494C-8D51-B56B3CCD7DDF}" type="sibTrans" cxnId="{D0218C97-1001-4BC9-BB17-479E2BF6D586}">
      <dgm:prSet/>
      <dgm:spPr/>
      <dgm:t>
        <a:bodyPr/>
        <a:lstStyle/>
        <a:p>
          <a:endParaRPr lang="et-EE"/>
        </a:p>
      </dgm:t>
    </dgm:pt>
    <dgm:pt modelId="{1271F90B-E221-4CB7-80D2-E60D69F5FEC4}">
      <dgm:prSet phldrT="[Tekst]" phldr="1"/>
      <dgm:spPr/>
      <dgm:t>
        <a:bodyPr/>
        <a:lstStyle/>
        <a:p>
          <a:endParaRPr lang="et-EE" dirty="0"/>
        </a:p>
      </dgm:t>
    </dgm:pt>
    <dgm:pt modelId="{9CBE7069-EB75-423E-BD9C-C74ACEADE6EF}" type="parTrans" cxnId="{E54F955F-38A5-47E4-85FB-EEB3E14EB8FC}">
      <dgm:prSet/>
      <dgm:spPr/>
      <dgm:t>
        <a:bodyPr/>
        <a:lstStyle/>
        <a:p>
          <a:endParaRPr lang="et-EE"/>
        </a:p>
      </dgm:t>
    </dgm:pt>
    <dgm:pt modelId="{F7656F0E-1B1D-46E4-BBC6-32EA59C9D11F}" type="sibTrans" cxnId="{E54F955F-38A5-47E4-85FB-EEB3E14EB8FC}">
      <dgm:prSet/>
      <dgm:spPr/>
      <dgm:t>
        <a:bodyPr/>
        <a:lstStyle/>
        <a:p>
          <a:endParaRPr lang="et-EE"/>
        </a:p>
      </dgm:t>
    </dgm:pt>
    <dgm:pt modelId="{3E5B2E83-2191-4C68-9F2B-E0EE719679B7}">
      <dgm:prSet phldrT="[Tekst]" phldr="1"/>
      <dgm:spPr/>
      <dgm:t>
        <a:bodyPr/>
        <a:lstStyle/>
        <a:p>
          <a:endParaRPr lang="et-EE" dirty="0"/>
        </a:p>
      </dgm:t>
    </dgm:pt>
    <dgm:pt modelId="{95CFC16F-0C4D-499C-A844-CA757326015C}" type="parTrans" cxnId="{50A175F8-A68C-4FC6-915E-FB442001D430}">
      <dgm:prSet/>
      <dgm:spPr/>
      <dgm:t>
        <a:bodyPr/>
        <a:lstStyle/>
        <a:p>
          <a:endParaRPr lang="et-EE"/>
        </a:p>
      </dgm:t>
    </dgm:pt>
    <dgm:pt modelId="{02D096E6-F251-4D09-BAD9-C3E8C3CC6C4E}" type="sibTrans" cxnId="{50A175F8-A68C-4FC6-915E-FB442001D430}">
      <dgm:prSet/>
      <dgm:spPr/>
      <dgm:t>
        <a:bodyPr/>
        <a:lstStyle/>
        <a:p>
          <a:endParaRPr lang="et-EE"/>
        </a:p>
      </dgm:t>
    </dgm:pt>
    <dgm:pt modelId="{F7AFE954-94F0-495B-85F1-8D3F4B0617F1}" type="pres">
      <dgm:prSet presAssocID="{76C74AE6-F382-4019-9DFC-C9A3921FB258}" presName="linearFlow" presStyleCnt="0">
        <dgm:presLayoutVars>
          <dgm:resizeHandles val="exact"/>
        </dgm:presLayoutVars>
      </dgm:prSet>
      <dgm:spPr/>
    </dgm:pt>
    <dgm:pt modelId="{E78269BF-52E9-4F74-9220-05DC1CC51820}" type="pres">
      <dgm:prSet presAssocID="{24828C66-8DE0-427B-974A-FBEF3F6353CA}" presName="node" presStyleLbl="node1" presStyleIdx="0" presStyleCnt="3" custLinFactX="200000" custLinFactNeighborX="203508" custLinFactNeighborY="73684">
        <dgm:presLayoutVars>
          <dgm:bulletEnabled val="1"/>
        </dgm:presLayoutVars>
      </dgm:prSet>
      <dgm:spPr/>
    </dgm:pt>
    <dgm:pt modelId="{3AFA8285-5D0A-40E1-B2CF-A58B773EBA2C}" type="pres">
      <dgm:prSet presAssocID="{1B84F626-F755-494C-8D51-B56B3CCD7DDF}" presName="sibTrans" presStyleLbl="sibTrans2D1" presStyleIdx="0" presStyleCnt="2"/>
      <dgm:spPr/>
    </dgm:pt>
    <dgm:pt modelId="{F77DB8C1-E616-4043-B033-1F291C49D086}" type="pres">
      <dgm:prSet presAssocID="{1B84F626-F755-494C-8D51-B56B3CCD7DDF}" presName="connectorText" presStyleLbl="sibTrans2D1" presStyleIdx="0" presStyleCnt="2"/>
      <dgm:spPr/>
    </dgm:pt>
    <dgm:pt modelId="{3291410D-8508-4919-A28E-6A1F01F23E21}" type="pres">
      <dgm:prSet presAssocID="{1271F90B-E221-4CB7-80D2-E60D69F5FEC4}" presName="node" presStyleLbl="node1" presStyleIdx="1" presStyleCnt="3" custLinFactX="47217" custLinFactNeighborX="100000" custLinFactNeighborY="41919">
        <dgm:presLayoutVars>
          <dgm:bulletEnabled val="1"/>
        </dgm:presLayoutVars>
      </dgm:prSet>
      <dgm:spPr/>
    </dgm:pt>
    <dgm:pt modelId="{DB0EC18A-89A7-4C50-9F34-7B63F190212B}" type="pres">
      <dgm:prSet presAssocID="{F7656F0E-1B1D-46E4-BBC6-32EA59C9D11F}" presName="sibTrans" presStyleLbl="sibTrans2D1" presStyleIdx="1" presStyleCnt="2"/>
      <dgm:spPr/>
    </dgm:pt>
    <dgm:pt modelId="{2EC2CA3F-5D57-457D-B343-BD47079B089E}" type="pres">
      <dgm:prSet presAssocID="{F7656F0E-1B1D-46E4-BBC6-32EA59C9D11F}" presName="connectorText" presStyleLbl="sibTrans2D1" presStyleIdx="1" presStyleCnt="2"/>
      <dgm:spPr/>
    </dgm:pt>
    <dgm:pt modelId="{90AE7343-FBF8-4566-97E8-F2CBCC7AB158}" type="pres">
      <dgm:prSet presAssocID="{3E5B2E83-2191-4C68-9F2B-E0EE719679B7}" presName="node" presStyleLbl="node1" presStyleIdx="2" presStyleCnt="3" custLinFactX="100000" custLinFactNeighborX="143230" custLinFactNeighborY="31578">
        <dgm:presLayoutVars>
          <dgm:bulletEnabled val="1"/>
        </dgm:presLayoutVars>
      </dgm:prSet>
      <dgm:spPr/>
    </dgm:pt>
  </dgm:ptLst>
  <dgm:cxnLst>
    <dgm:cxn modelId="{E54F955F-38A5-47E4-85FB-EEB3E14EB8FC}" srcId="{76C74AE6-F382-4019-9DFC-C9A3921FB258}" destId="{1271F90B-E221-4CB7-80D2-E60D69F5FEC4}" srcOrd="1" destOrd="0" parTransId="{9CBE7069-EB75-423E-BD9C-C74ACEADE6EF}" sibTransId="{F7656F0E-1B1D-46E4-BBC6-32EA59C9D11F}"/>
    <dgm:cxn modelId="{473709EF-8607-4C80-B787-04F140FA7D0E}" type="presOf" srcId="{F7656F0E-1B1D-46E4-BBC6-32EA59C9D11F}" destId="{DB0EC18A-89A7-4C50-9F34-7B63F190212B}" srcOrd="0" destOrd="0" presId="urn:microsoft.com/office/officeart/2005/8/layout/process2"/>
    <dgm:cxn modelId="{099204BC-2F9D-4640-A27B-2FA1B6132343}" type="presOf" srcId="{1B84F626-F755-494C-8D51-B56B3CCD7DDF}" destId="{F77DB8C1-E616-4043-B033-1F291C49D086}" srcOrd="1" destOrd="0" presId="urn:microsoft.com/office/officeart/2005/8/layout/process2"/>
    <dgm:cxn modelId="{51760ACC-D4C8-4287-8B10-D5AEBA4D52B8}" type="presOf" srcId="{1B84F626-F755-494C-8D51-B56B3CCD7DDF}" destId="{3AFA8285-5D0A-40E1-B2CF-A58B773EBA2C}" srcOrd="0" destOrd="0" presId="urn:microsoft.com/office/officeart/2005/8/layout/process2"/>
    <dgm:cxn modelId="{72D395F8-82B1-483C-ACB9-EA7CB3892ECB}" type="presOf" srcId="{76C74AE6-F382-4019-9DFC-C9A3921FB258}" destId="{F7AFE954-94F0-495B-85F1-8D3F4B0617F1}" srcOrd="0" destOrd="0" presId="urn:microsoft.com/office/officeart/2005/8/layout/process2"/>
    <dgm:cxn modelId="{D0218C97-1001-4BC9-BB17-479E2BF6D586}" srcId="{76C74AE6-F382-4019-9DFC-C9A3921FB258}" destId="{24828C66-8DE0-427B-974A-FBEF3F6353CA}" srcOrd="0" destOrd="0" parTransId="{64434BA2-AF41-45BC-A89E-D9B4370656F7}" sibTransId="{1B84F626-F755-494C-8D51-B56B3CCD7DDF}"/>
    <dgm:cxn modelId="{50A175F8-A68C-4FC6-915E-FB442001D430}" srcId="{76C74AE6-F382-4019-9DFC-C9A3921FB258}" destId="{3E5B2E83-2191-4C68-9F2B-E0EE719679B7}" srcOrd="2" destOrd="0" parTransId="{95CFC16F-0C4D-499C-A844-CA757326015C}" sibTransId="{02D096E6-F251-4D09-BAD9-C3E8C3CC6C4E}"/>
    <dgm:cxn modelId="{99F5F7F4-6AB3-4B13-995D-670CFFAF0EE2}" type="presOf" srcId="{1271F90B-E221-4CB7-80D2-E60D69F5FEC4}" destId="{3291410D-8508-4919-A28E-6A1F01F23E21}" srcOrd="0" destOrd="0" presId="urn:microsoft.com/office/officeart/2005/8/layout/process2"/>
    <dgm:cxn modelId="{4D8C1C8E-8963-4097-BF8C-72A253DDFF66}" type="presOf" srcId="{24828C66-8DE0-427B-974A-FBEF3F6353CA}" destId="{E78269BF-52E9-4F74-9220-05DC1CC51820}" srcOrd="0" destOrd="0" presId="urn:microsoft.com/office/officeart/2005/8/layout/process2"/>
    <dgm:cxn modelId="{AD87306F-92BE-45AF-9BC3-CF2A2C50AB4A}" type="presOf" srcId="{F7656F0E-1B1D-46E4-BBC6-32EA59C9D11F}" destId="{2EC2CA3F-5D57-457D-B343-BD47079B089E}" srcOrd="1" destOrd="0" presId="urn:microsoft.com/office/officeart/2005/8/layout/process2"/>
    <dgm:cxn modelId="{E433D747-CD97-4844-B63D-B1D302CA0D37}" type="presOf" srcId="{3E5B2E83-2191-4C68-9F2B-E0EE719679B7}" destId="{90AE7343-FBF8-4566-97E8-F2CBCC7AB158}" srcOrd="0" destOrd="0" presId="urn:microsoft.com/office/officeart/2005/8/layout/process2"/>
    <dgm:cxn modelId="{D66B90F2-3C1F-4A85-8F60-10919C8B7AB9}" type="presParOf" srcId="{F7AFE954-94F0-495B-85F1-8D3F4B0617F1}" destId="{E78269BF-52E9-4F74-9220-05DC1CC51820}" srcOrd="0" destOrd="0" presId="urn:microsoft.com/office/officeart/2005/8/layout/process2"/>
    <dgm:cxn modelId="{502DA556-E19A-41EF-B272-E74C1A79A097}" type="presParOf" srcId="{F7AFE954-94F0-495B-85F1-8D3F4B0617F1}" destId="{3AFA8285-5D0A-40E1-B2CF-A58B773EBA2C}" srcOrd="1" destOrd="0" presId="urn:microsoft.com/office/officeart/2005/8/layout/process2"/>
    <dgm:cxn modelId="{EB42E5BB-430D-44B6-9CBB-2B6E0F53D6EC}" type="presParOf" srcId="{3AFA8285-5D0A-40E1-B2CF-A58B773EBA2C}" destId="{F77DB8C1-E616-4043-B033-1F291C49D086}" srcOrd="0" destOrd="0" presId="urn:microsoft.com/office/officeart/2005/8/layout/process2"/>
    <dgm:cxn modelId="{CB7410C8-8CC7-44D6-8B4D-A51CD5987DA3}" type="presParOf" srcId="{F7AFE954-94F0-495B-85F1-8D3F4B0617F1}" destId="{3291410D-8508-4919-A28E-6A1F01F23E21}" srcOrd="2" destOrd="0" presId="urn:microsoft.com/office/officeart/2005/8/layout/process2"/>
    <dgm:cxn modelId="{EF534116-3527-4511-911B-CE94BFDA7C4A}" type="presParOf" srcId="{F7AFE954-94F0-495B-85F1-8D3F4B0617F1}" destId="{DB0EC18A-89A7-4C50-9F34-7B63F190212B}" srcOrd="3" destOrd="0" presId="urn:microsoft.com/office/officeart/2005/8/layout/process2"/>
    <dgm:cxn modelId="{19BFCBC2-C303-4030-A59F-5039B35DF3C4}" type="presParOf" srcId="{DB0EC18A-89A7-4C50-9F34-7B63F190212B}" destId="{2EC2CA3F-5D57-457D-B343-BD47079B089E}" srcOrd="0" destOrd="0" presId="urn:microsoft.com/office/officeart/2005/8/layout/process2"/>
    <dgm:cxn modelId="{519B365F-D731-4ED7-9CE1-40DBEAF10346}" type="presParOf" srcId="{F7AFE954-94F0-495B-85F1-8D3F4B0617F1}" destId="{90AE7343-FBF8-4566-97E8-F2CBCC7AB158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8B556-4D9C-4956-8F8B-032067AC1FF0}">
      <dsp:nvSpPr>
        <dsp:cNvPr id="0" name=""/>
        <dsp:cNvSpPr/>
      </dsp:nvSpPr>
      <dsp:spPr>
        <a:xfrm>
          <a:off x="0" y="0"/>
          <a:ext cx="4767944" cy="1143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900" kern="1200" dirty="0" smtClean="0"/>
            <a:t>Segavad tegurid klassis</a:t>
          </a:r>
          <a:endParaRPr lang="et-EE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1500" kern="1200"/>
        </a:p>
      </dsp:txBody>
      <dsp:txXfrm>
        <a:off x="1061238" y="0"/>
        <a:ext cx="3706705" cy="1143032"/>
      </dsp:txXfrm>
    </dsp:sp>
    <dsp:sp modelId="{2B210161-7022-4980-9134-0B19903B7305}">
      <dsp:nvSpPr>
        <dsp:cNvPr id="0" name=""/>
        <dsp:cNvSpPr/>
      </dsp:nvSpPr>
      <dsp:spPr>
        <a:xfrm>
          <a:off x="209769" y="159787"/>
          <a:ext cx="749349" cy="82345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57D4CA-CEA9-4DD3-9927-925D35F39133}">
      <dsp:nvSpPr>
        <dsp:cNvPr id="0" name=""/>
        <dsp:cNvSpPr/>
      </dsp:nvSpPr>
      <dsp:spPr>
        <a:xfrm>
          <a:off x="0" y="1250681"/>
          <a:ext cx="4767944" cy="10764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900" kern="1200" dirty="0" smtClean="0"/>
            <a:t>Segavad tegurid videotunnis</a:t>
          </a:r>
          <a:endParaRPr lang="et-EE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1500" kern="1200" dirty="0"/>
        </a:p>
      </dsp:txBody>
      <dsp:txXfrm>
        <a:off x="1061238" y="1250681"/>
        <a:ext cx="3706705" cy="1076494"/>
      </dsp:txXfrm>
    </dsp:sp>
    <dsp:sp modelId="{A8554F57-3B98-4EF3-860F-9AEB8A6B9D16}">
      <dsp:nvSpPr>
        <dsp:cNvPr id="0" name=""/>
        <dsp:cNvSpPr/>
      </dsp:nvSpPr>
      <dsp:spPr>
        <a:xfrm>
          <a:off x="107649" y="1358331"/>
          <a:ext cx="953588" cy="86119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269BF-52E9-4F74-9220-05DC1CC51820}">
      <dsp:nvSpPr>
        <dsp:cNvPr id="0" name=""/>
        <dsp:cNvSpPr/>
      </dsp:nvSpPr>
      <dsp:spPr>
        <a:xfrm>
          <a:off x="26380" y="143175"/>
          <a:ext cx="699516" cy="388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1200" kern="1200" dirty="0"/>
        </a:p>
      </dsp:txBody>
      <dsp:txXfrm>
        <a:off x="37762" y="154557"/>
        <a:ext cx="676752" cy="365856"/>
      </dsp:txXfrm>
    </dsp:sp>
    <dsp:sp modelId="{3AFA8285-5D0A-40E1-B2CF-A58B773EBA2C}">
      <dsp:nvSpPr>
        <dsp:cNvPr id="0" name=""/>
        <dsp:cNvSpPr/>
      </dsp:nvSpPr>
      <dsp:spPr>
        <a:xfrm rot="5400000">
          <a:off x="326418" y="510649"/>
          <a:ext cx="99440" cy="1748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500" kern="1200"/>
        </a:p>
      </dsp:txBody>
      <dsp:txXfrm rot="-5400000">
        <a:off x="323675" y="548368"/>
        <a:ext cx="104927" cy="69608"/>
      </dsp:txXfrm>
    </dsp:sp>
    <dsp:sp modelId="{3291410D-8508-4919-A28E-6A1F01F23E21}">
      <dsp:nvSpPr>
        <dsp:cNvPr id="0" name=""/>
        <dsp:cNvSpPr/>
      </dsp:nvSpPr>
      <dsp:spPr>
        <a:xfrm>
          <a:off x="26380" y="664383"/>
          <a:ext cx="699516" cy="388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1200" kern="1200" dirty="0"/>
        </a:p>
      </dsp:txBody>
      <dsp:txXfrm>
        <a:off x="37762" y="675765"/>
        <a:ext cx="676752" cy="365856"/>
      </dsp:txXfrm>
    </dsp:sp>
    <dsp:sp modelId="{DB0EC18A-89A7-4C50-9F34-7B63F190212B}">
      <dsp:nvSpPr>
        <dsp:cNvPr id="0" name=""/>
        <dsp:cNvSpPr/>
      </dsp:nvSpPr>
      <dsp:spPr>
        <a:xfrm rot="5400000">
          <a:off x="333817" y="1021992"/>
          <a:ext cx="84642" cy="1748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500" kern="1200"/>
        </a:p>
      </dsp:txBody>
      <dsp:txXfrm rot="-5400000">
        <a:off x="323675" y="1067111"/>
        <a:ext cx="104927" cy="59249"/>
      </dsp:txXfrm>
    </dsp:sp>
    <dsp:sp modelId="{90AE7343-FBF8-4566-97E8-F2CBCC7AB158}">
      <dsp:nvSpPr>
        <dsp:cNvPr id="0" name=""/>
        <dsp:cNvSpPr/>
      </dsp:nvSpPr>
      <dsp:spPr>
        <a:xfrm>
          <a:off x="26380" y="1165860"/>
          <a:ext cx="699516" cy="388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1200" kern="1200" dirty="0"/>
        </a:p>
      </dsp:txBody>
      <dsp:txXfrm>
        <a:off x="37762" y="1177242"/>
        <a:ext cx="676752" cy="365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B0D3D-784D-4421-ABA7-9321462426DC}" type="datetimeFigureOut">
              <a:rPr lang="et-EE" smtClean="0"/>
              <a:t>10.01.2021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12EFF-4F8E-4D59-A9B3-CC34CFFF310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38399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6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18A6CE-3594-41D0-8AF8-9C25A3849909}" type="slidenum">
              <a:rPr kumimoji="0" lang="en-US" altLang="et-E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pitchFamily="6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t-EE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ヒラギノ角ゴ Pro W3" pitchFamily="64" charset="-128"/>
              <a:cs typeface="+mn-cs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t-E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696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3714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4759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38118" y="1006475"/>
            <a:ext cx="2302933" cy="5122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27200" y="1006475"/>
            <a:ext cx="6707717" cy="5122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2380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9653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92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7200" y="2014538"/>
            <a:ext cx="450426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667" y="2014538"/>
            <a:ext cx="4506384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9398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6800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8680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4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077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034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pt_sisuslaidi_kyl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175"/>
            <a:ext cx="3450167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27200" y="1006476"/>
            <a:ext cx="9213851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7200" y="2014538"/>
            <a:ext cx="9213851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text styles</a:t>
            </a:r>
          </a:p>
          <a:p>
            <a:pPr lvl="1"/>
            <a:r>
              <a:rPr lang="en-US" altLang="et-EE" smtClean="0"/>
              <a:t>Second level</a:t>
            </a:r>
          </a:p>
          <a:p>
            <a:pPr lvl="2"/>
            <a:r>
              <a:rPr lang="en-US" altLang="et-EE" smtClean="0"/>
              <a:t>Third level</a:t>
            </a:r>
          </a:p>
          <a:p>
            <a:pPr lvl="3"/>
            <a:r>
              <a:rPr lang="en-US" altLang="et-EE" smtClean="0"/>
              <a:t>Fourth level</a:t>
            </a:r>
          </a:p>
          <a:p>
            <a:pPr lvl="4"/>
            <a:r>
              <a:rPr lang="en-US" altLang="et-EE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554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14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14E61"/>
          </a:solidFill>
          <a:latin typeface="Verdana" pitchFamily="34" charset="0"/>
          <a:ea typeface="ヒラギノ角ゴ Pro W3" pitchFamily="6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14E61"/>
          </a:solidFill>
          <a:latin typeface="Verdana" pitchFamily="34" charset="0"/>
          <a:ea typeface="ヒラギノ角ゴ Pro W3" pitchFamily="6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14E61"/>
          </a:solidFill>
          <a:latin typeface="Verdana" pitchFamily="34" charset="0"/>
          <a:ea typeface="ヒラギノ角ゴ Pro W3" pitchFamily="6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14E61"/>
          </a:solidFill>
          <a:latin typeface="Verdana" pitchFamily="34" charset="0"/>
          <a:ea typeface="ヒラギノ角ゴ Pro W3" pitchFamily="6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414E61"/>
          </a:solidFill>
          <a:latin typeface="Verdana" pitchFamily="34" charset="0"/>
          <a:ea typeface="ヒラギノ角ゴ Pro W3" pitchFamily="6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414E61"/>
          </a:solidFill>
          <a:latin typeface="Verdana" pitchFamily="34" charset="0"/>
          <a:ea typeface="ヒラギノ角ゴ Pro W3" pitchFamily="6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414E61"/>
          </a:solidFill>
          <a:latin typeface="Verdana" pitchFamily="34" charset="0"/>
          <a:ea typeface="ヒラギノ角ゴ Pro W3" pitchFamily="6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414E61"/>
          </a:solidFill>
          <a:latin typeface="Verdana" pitchFamily="34" charset="0"/>
          <a:ea typeface="ヒラギノ角ゴ Pro W3" pitchFamily="6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414E6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1600">
          <a:solidFill>
            <a:srgbClr val="414E6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1600">
          <a:solidFill>
            <a:srgbClr val="414E6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1600">
          <a:solidFill>
            <a:srgbClr val="414E6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414E6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rgbClr val="414E6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rgbClr val="414E6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rgbClr val="414E6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rgbClr val="414E61"/>
          </a:solidFill>
          <a:latin typeface="+mn-lt"/>
          <a:ea typeface="+mn-ea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psyhholoog.weebly.com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onkeskus.ee/" TargetMode="External"/><Relationship Id="rId5" Type="http://schemas.openxmlformats.org/officeDocument/2006/relationships/hyperlink" Target="http://tonkeskus.ee/grup_nou/" TargetMode="External"/><Relationship Id="rId4" Type="http://schemas.openxmlformats.org/officeDocument/2006/relationships/hyperlink" Target="http://tonkeskus.ee/ind_nou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ImykuR6FeCbQnMoHEowNChfXAe3Tgh_5?usp=shari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interest.com/kartkaesel/_saved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0709" y="476251"/>
            <a:ext cx="10763794" cy="3097213"/>
          </a:xfrm>
        </p:spPr>
        <p:txBody>
          <a:bodyPr/>
          <a:lstStyle/>
          <a:p>
            <a:pPr algn="ctr" eaLnBrk="1" hangingPunct="1"/>
            <a:r>
              <a:rPr lang="et-EE" altLang="et-EE" sz="4000" dirty="0"/>
              <a:t/>
            </a:r>
            <a:br>
              <a:rPr lang="et-EE" altLang="et-EE" sz="4000" dirty="0"/>
            </a:br>
            <a:r>
              <a:rPr lang="et-EE" altLang="et-EE" sz="4000" dirty="0" smtClean="0"/>
              <a:t>VEEBIKOOLITUS</a:t>
            </a:r>
            <a:br>
              <a:rPr lang="et-EE" altLang="et-EE" sz="4000" dirty="0" smtClean="0"/>
            </a:br>
            <a:r>
              <a:rPr lang="et-EE" dirty="0"/>
              <a:t/>
            </a:r>
            <a:br>
              <a:rPr lang="et-EE" dirty="0"/>
            </a:br>
            <a:r>
              <a:rPr lang="et-EE" dirty="0" smtClean="0"/>
              <a:t>Distantsilt õpetamine ja veebitunni läbiviimine 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HEV </a:t>
            </a:r>
            <a:r>
              <a:rPr lang="et-EE" dirty="0" smtClean="0"/>
              <a:t>ning tavalistele </a:t>
            </a:r>
            <a:r>
              <a:rPr lang="et-EE" dirty="0" smtClean="0"/>
              <a:t>õpilastele</a:t>
            </a:r>
            <a:r>
              <a:rPr lang="et-EE" dirty="0"/>
              <a:t>.</a:t>
            </a:r>
            <a:r>
              <a:rPr lang="et-EE" dirty="0" smtClean="0"/>
              <a:t> </a:t>
            </a:r>
            <a:br>
              <a:rPr lang="et-EE" dirty="0" smtClean="0"/>
            </a:br>
            <a:r>
              <a:rPr lang="et-EE" dirty="0" smtClean="0"/>
              <a:t>Praktilised </a:t>
            </a:r>
            <a:r>
              <a:rPr lang="et-EE" dirty="0" smtClean="0"/>
              <a:t>soovitused psühholoogilt</a:t>
            </a:r>
            <a:r>
              <a:rPr lang="et-EE" dirty="0"/>
              <a:t/>
            </a:r>
            <a:br>
              <a:rPr lang="et-EE" dirty="0"/>
            </a:br>
            <a:r>
              <a:rPr lang="et-EE" dirty="0"/>
              <a:t/>
            </a:r>
            <a:br>
              <a:rPr lang="et-EE" dirty="0"/>
            </a:br>
            <a:r>
              <a:rPr lang="et-EE" dirty="0">
                <a:hlinkClick r:id="rId3" action="ppaction://hlinkfile"/>
              </a:rPr>
              <a:t>Kärt </a:t>
            </a:r>
            <a:r>
              <a:rPr lang="et-EE" dirty="0" err="1">
                <a:hlinkClick r:id="rId3" action="ppaction://hlinkfile"/>
              </a:rPr>
              <a:t>Käesel</a:t>
            </a:r>
            <a:r>
              <a:rPr lang="et-EE" dirty="0"/>
              <a:t>, </a:t>
            </a:r>
            <a:r>
              <a:rPr lang="et-EE" dirty="0" smtClean="0"/>
              <a:t>TÕNK </a:t>
            </a:r>
            <a:r>
              <a:rPr lang="et-EE" dirty="0" smtClean="0"/>
              <a:t>psühholoog-nõustaja</a:t>
            </a:r>
            <a:br>
              <a:rPr lang="et-EE" dirty="0" smtClean="0"/>
            </a:br>
            <a:r>
              <a:rPr lang="et-EE" dirty="0"/>
              <a:t>R</a:t>
            </a:r>
            <a:r>
              <a:rPr lang="et-EE" dirty="0" smtClean="0"/>
              <a:t>egistreerimine TÕNK nõustamisele </a:t>
            </a:r>
            <a:br>
              <a:rPr lang="et-EE" dirty="0" smtClean="0"/>
            </a:br>
            <a:endParaRPr lang="et-EE" altLang="et-EE" sz="4000" dirty="0">
              <a:solidFill>
                <a:srgbClr val="595959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744" y="4922886"/>
            <a:ext cx="6553200" cy="1800225"/>
          </a:xfrm>
          <a:noFill/>
        </p:spPr>
        <p:txBody>
          <a:bodyPr/>
          <a:lstStyle/>
          <a:p>
            <a:pPr algn="l" eaLnBrk="1" hangingPunct="1"/>
            <a:r>
              <a:rPr lang="et-EE" altLang="et-EE" sz="2000" dirty="0">
                <a:hlinkClick r:id="rId4"/>
              </a:rPr>
              <a:t>http://tonkeskus.ee/ind_nou</a:t>
            </a:r>
            <a:r>
              <a:rPr lang="et-EE" altLang="et-EE" sz="2000" dirty="0" smtClean="0">
                <a:hlinkClick r:id="rId4"/>
              </a:rPr>
              <a:t>/</a:t>
            </a:r>
            <a:r>
              <a:rPr lang="et-EE" altLang="et-EE" sz="2000" dirty="0" smtClean="0"/>
              <a:t> </a:t>
            </a:r>
          </a:p>
          <a:p>
            <a:pPr algn="l" eaLnBrk="1" hangingPunct="1"/>
            <a:r>
              <a:rPr lang="et-EE" altLang="et-EE" sz="2000" dirty="0">
                <a:hlinkClick r:id="rId5"/>
              </a:rPr>
              <a:t>http://tonkeskus.ee/grup_nou</a:t>
            </a:r>
            <a:r>
              <a:rPr lang="et-EE" altLang="et-EE" sz="2000" dirty="0" smtClean="0">
                <a:hlinkClick r:id="rId5"/>
              </a:rPr>
              <a:t>/</a:t>
            </a:r>
            <a:r>
              <a:rPr lang="et-EE" altLang="et-EE" sz="2000" dirty="0" smtClean="0"/>
              <a:t> </a:t>
            </a:r>
          </a:p>
          <a:p>
            <a:pPr algn="l" eaLnBrk="1" hangingPunct="1"/>
            <a:r>
              <a:rPr lang="et-EE" altLang="et-EE" sz="2000" dirty="0" smtClean="0">
                <a:hlinkClick r:id="rId6"/>
              </a:rPr>
              <a:t>www.tonkeskus.ee</a:t>
            </a:r>
            <a:r>
              <a:rPr lang="et-EE" altLang="et-EE" sz="2000" dirty="0" smtClean="0"/>
              <a:t> </a:t>
            </a:r>
            <a:endParaRPr lang="et-EE" altLang="et-EE" sz="2000" dirty="0"/>
          </a:p>
        </p:txBody>
      </p:sp>
      <p:pic>
        <p:nvPicPr>
          <p:cNvPr id="4100" name="Picture 2" descr="https://encrypted-tbn2.gstatic.com/images?q=tbn:ANd9GcQbB8HJMBO8bBmoJFiho2V8pBuecLK5TazNdxA24Ac55Z2RjR2Ix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388" y="4833939"/>
            <a:ext cx="1744662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265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27200" y="1006476"/>
            <a:ext cx="9213851" cy="203759"/>
          </a:xfrm>
        </p:spPr>
        <p:txBody>
          <a:bodyPr/>
          <a:lstStyle/>
          <a:p>
            <a:r>
              <a:rPr lang="et-EE" dirty="0" smtClean="0"/>
              <a:t>Mõned näited 2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500558"/>
              </p:ext>
            </p:extLst>
          </p:nvPr>
        </p:nvGraphicFramePr>
        <p:xfrm>
          <a:off x="1319350" y="1567542"/>
          <a:ext cx="9828075" cy="5277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025">
                  <a:extLst>
                    <a:ext uri="{9D8B030D-6E8A-4147-A177-3AD203B41FA5}">
                      <a16:colId xmlns:a16="http://schemas.microsoft.com/office/drawing/2014/main" val="4072574205"/>
                    </a:ext>
                  </a:extLst>
                </a:gridCol>
                <a:gridCol w="3276025">
                  <a:extLst>
                    <a:ext uri="{9D8B030D-6E8A-4147-A177-3AD203B41FA5}">
                      <a16:colId xmlns:a16="http://schemas.microsoft.com/office/drawing/2014/main" val="3436857064"/>
                    </a:ext>
                  </a:extLst>
                </a:gridCol>
                <a:gridCol w="3276025">
                  <a:extLst>
                    <a:ext uri="{9D8B030D-6E8A-4147-A177-3AD203B41FA5}">
                      <a16:colId xmlns:a16="http://schemas.microsoft.com/office/drawing/2014/main" val="692869065"/>
                    </a:ext>
                  </a:extLst>
                </a:gridCol>
              </a:tblGrid>
              <a:tr h="1098377">
                <a:tc>
                  <a:txBody>
                    <a:bodyPr/>
                    <a:lstStyle/>
                    <a:p>
                      <a:r>
                        <a:rPr lang="et-E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 määral integreerib infot (kas töökäsk anda ühes või mitmes jaos, kas pikem ülesanne teha osadeks, sõnum lühemaks ja selgemaks  jne)?</a:t>
                      </a:r>
                      <a:endParaRPr lang="et-EE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Töökäsk kindlasti mitmes jaos, tööle kindel ülesehitus, struktuur, etapid. </a:t>
                      </a:r>
                      <a:endParaRPr lang="et-EE" sz="1600" dirty="0"/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1600" b="0" dirty="0" smtClean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Skeemina, igas kastis üks lause. Näide juures. </a:t>
                      </a:r>
                      <a:endParaRPr lang="et-EE" sz="1600" b="0" dirty="0">
                        <a:solidFill>
                          <a:schemeClr val="tx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022836"/>
                  </a:ext>
                </a:extLst>
              </a:tr>
              <a:tr h="1098377">
                <a:tc>
                  <a:txBody>
                    <a:bodyPr/>
                    <a:lstStyle/>
                    <a:p>
                      <a:r>
                        <a:rPr lang="et-E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fi-FI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ähelepanu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i-FI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hajuvuse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i-FI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määr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 </a:t>
                      </a:r>
                      <a:r>
                        <a:rPr lang="fi-FI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selle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i-FI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tagasitoomise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i-FI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võimalused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t-E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Tähelepanu ei haju oluliselt aga võib ise minna oma mõtetega eemale - ilmselt vajab märguandeid, mis tooks töö juurde tagasi.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Taimer,</a:t>
                      </a:r>
                      <a:r>
                        <a:rPr lang="et-EE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helisignaalid,</a:t>
                      </a:r>
                    </a:p>
                    <a:p>
                      <a:r>
                        <a:rPr lang="et-EE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Ise olla graafiliselt all </a:t>
                      </a:r>
                    </a:p>
                    <a:p>
                      <a:r>
                        <a:rPr lang="et-EE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paremas nurgas.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897010"/>
                  </a:ext>
                </a:extLst>
              </a:tr>
              <a:tr h="1349435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 määral vajab abi tegevuste planeerimises ja organiseerimises (päeviku täitmine, e-kooli kasutamine, konsultatsioonidel osalemine)</a:t>
                      </a:r>
                      <a:endParaRPr lang="et-EE" sz="1600" b="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Vajab suuremal määral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Õpetaja</a:t>
                      </a:r>
                      <a:r>
                        <a:rPr lang="et-EE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helistab koju, räägib lapsega telefonis, räägib emaga, koos panevad kirja vajaliku info. Õpetaja ise algatab tegevused. // FB kõne</a:t>
                      </a:r>
                      <a:endParaRPr lang="et-E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676267"/>
                  </a:ext>
                </a:extLst>
              </a:tr>
              <a:tr h="1349435">
                <a:tc>
                  <a:txBody>
                    <a:bodyPr/>
                    <a:lstStyle/>
                    <a:p>
                      <a:r>
                        <a:rPr lang="et-E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fi-FI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illisel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i-FI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määral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i-FI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vajab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i-FI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moraalset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i-FI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tuge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 </a:t>
                      </a:r>
                      <a:r>
                        <a:rPr lang="fi-FI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innustamist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fi-FI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nn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i-FI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segajatest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i-FI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eemaldamist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 </a:t>
                      </a:r>
                      <a:r>
                        <a:rPr lang="fi-FI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Milline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on </a:t>
                      </a:r>
                      <a:r>
                        <a:rPr lang="fi-FI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püsivus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 </a:t>
                      </a:r>
                      <a:r>
                        <a:rPr lang="fi-FI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motivatsioon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r>
                        <a:rPr lang="fi-FI" sz="1600" dirty="0" smtClean="0"/>
                        <a:t/>
                      </a:r>
                      <a:br>
                        <a:rPr lang="fi-FI" sz="1600" dirty="0" smtClean="0"/>
                      </a:b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Vajab</a:t>
                      </a:r>
                      <a:r>
                        <a:rPr lang="et-EE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palju tuge, püsivus ei ole väga kõrge, motivatsioon pigem väline ja madal, reageerib välistele stiimulitele</a:t>
                      </a:r>
                      <a:endParaRPr lang="et-E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Tegu</a:t>
                      </a:r>
                      <a:r>
                        <a:rPr lang="et-EE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ja tagajärg, kiire tagasiside; teeb midagi ja kohe saab mingi märgi, viis märki koos  - </a:t>
                      </a:r>
                      <a:r>
                        <a:rPr lang="et-EE" sz="16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</a:t>
                      </a:r>
                      <a:r>
                        <a:rPr lang="et-EE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hinne. </a:t>
                      </a:r>
                    </a:p>
                    <a:p>
                      <a:endParaRPr lang="et-EE" sz="1600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t-E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758399"/>
                  </a:ext>
                </a:extLst>
              </a:tr>
              <a:tr h="381817">
                <a:tc>
                  <a:txBody>
                    <a:bodyPr/>
                    <a:lstStyle/>
                    <a:p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599465"/>
                  </a:ext>
                </a:extLst>
              </a:tr>
            </a:tbl>
          </a:graphicData>
        </a:graphic>
      </p:graphicFrame>
      <p:graphicFrame>
        <p:nvGraphicFramePr>
          <p:cNvPr id="6" name="Skemaatiline diagramm 5"/>
          <p:cNvGraphicFramePr/>
          <p:nvPr>
            <p:extLst>
              <p:ext uri="{D42A27DB-BD31-4B8C-83A1-F6EECF244321}">
                <p14:modId xmlns:p14="http://schemas.microsoft.com/office/powerpoint/2010/main" val="3092955870"/>
              </p:ext>
            </p:extLst>
          </p:nvPr>
        </p:nvGraphicFramePr>
        <p:xfrm>
          <a:off x="10215153" y="1959428"/>
          <a:ext cx="725897" cy="1554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105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640013" y="548639"/>
            <a:ext cx="7632700" cy="1080135"/>
          </a:xfrm>
        </p:spPr>
        <p:txBody>
          <a:bodyPr/>
          <a:lstStyle/>
          <a:p>
            <a:pPr algn="ctr"/>
            <a:r>
              <a:rPr lang="et-EE" altLang="et-EE" sz="3200" dirty="0" smtClean="0"/>
              <a:t>IGATSEME?</a:t>
            </a:r>
            <a:endParaRPr lang="et-EE" altLang="et-EE" sz="3200" dirty="0"/>
          </a:p>
        </p:txBody>
      </p:sp>
      <p:pic>
        <p:nvPicPr>
          <p:cNvPr id="2" name="Sisu kohatäide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1596" y="1515292"/>
            <a:ext cx="5512587" cy="4297213"/>
          </a:xfrm>
          <a:prstGeom prst="rect">
            <a:avLst/>
          </a:prstGeom>
        </p:spPr>
      </p:pic>
      <p:pic>
        <p:nvPicPr>
          <p:cNvPr id="6148" name="Picture 10" descr="Untitl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3" y="5980114"/>
            <a:ext cx="8636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93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HEV vaatevinklist: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Ülesehitus võiks olla selgem</a:t>
            </a:r>
          </a:p>
          <a:p>
            <a:r>
              <a:rPr lang="et-EE" dirty="0" smtClean="0"/>
              <a:t>Muutsin liigendust alates III peatükist</a:t>
            </a:r>
          </a:p>
          <a:p>
            <a:r>
              <a:rPr lang="et-EE" dirty="0" smtClean="0"/>
              <a:t>Programmi graafika on vilets</a:t>
            </a:r>
          </a:p>
          <a:p>
            <a:r>
              <a:rPr lang="et-EE" dirty="0" smtClean="0"/>
              <a:t>Liiga palju sõnalist infot</a:t>
            </a:r>
          </a:p>
          <a:p>
            <a:r>
              <a:rPr lang="et-EE" dirty="0" smtClean="0"/>
              <a:t>Liiga vähe pildilist infot, põnevust, huumorit, </a:t>
            </a:r>
            <a:r>
              <a:rPr lang="et-EE" dirty="0" err="1" smtClean="0"/>
              <a:t>fanni</a:t>
            </a:r>
            <a:r>
              <a:rPr lang="et-EE" dirty="0" smtClean="0"/>
              <a:t> … </a:t>
            </a:r>
          </a:p>
          <a:p>
            <a:r>
              <a:rPr lang="et-EE" dirty="0" smtClean="0"/>
              <a:t>Rohkem näiteid peaks olema</a:t>
            </a:r>
          </a:p>
          <a:p>
            <a:r>
              <a:rPr lang="et-EE" dirty="0" smtClean="0"/>
              <a:t>Linke peaks rohkem olema: 33 raamatut, juhist ja soovitust - </a:t>
            </a:r>
          </a:p>
          <a:p>
            <a:pPr marL="0" indent="0">
              <a:buNone/>
            </a:pPr>
            <a:r>
              <a:rPr lang="et-EE" dirty="0">
                <a:hlinkClick r:id="rId2"/>
              </a:rPr>
              <a:t>https://</a:t>
            </a:r>
            <a:r>
              <a:rPr lang="et-EE" dirty="0" smtClean="0">
                <a:hlinkClick r:id="rId2"/>
              </a:rPr>
              <a:t>drive.google.com/drive/folders/1ImykuR6FeCbQnMoHEowNChfXAe3Tgh_5?usp=sharing</a:t>
            </a:r>
            <a:r>
              <a:rPr lang="et-EE" dirty="0" smtClean="0"/>
              <a:t> </a:t>
            </a:r>
          </a:p>
          <a:p>
            <a:endParaRPr lang="et-EE" dirty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Aitäh osalemast! </a:t>
            </a:r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934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u="sng" dirty="0" smtClean="0"/>
              <a:t>I DISTANSTILT ÕPETAMINE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1.1.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727199" y="2827338"/>
            <a:ext cx="9213851" cy="21757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t-EE" u="sng" dirty="0"/>
              <a:t>ÜKS ASI KORRAGA</a:t>
            </a:r>
            <a:r>
              <a:rPr lang="et-EE" dirty="0"/>
              <a:t>. FOOKUS ÜHEL ASJAL, KUNI 10 MINUTIT</a:t>
            </a:r>
            <a:r>
              <a:rPr lang="et-EE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t-EE" dirty="0" smtClean="0"/>
              <a:t>HOIAME TUNNI ÜLESEHITUSE JA LÄBIVIIMISE VÄGA </a:t>
            </a:r>
            <a:r>
              <a:rPr lang="et-EE" u="sng" dirty="0" smtClean="0"/>
              <a:t>LIHTSA NING SELGE</a:t>
            </a:r>
            <a:r>
              <a:rPr lang="et-EE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t-EE" dirty="0" smtClean="0"/>
              <a:t>TÖÖTAME </a:t>
            </a:r>
            <a:r>
              <a:rPr lang="et-EE" u="sng" dirty="0" smtClean="0"/>
              <a:t>SAMMUDE KAUPA</a:t>
            </a:r>
            <a:r>
              <a:rPr lang="et-EE" dirty="0" smtClean="0"/>
              <a:t>, PIKAD ÜLESANDED ON TEHTUD ETAPPIDEKS.</a:t>
            </a:r>
          </a:p>
          <a:p>
            <a:pPr>
              <a:lnSpc>
                <a:spcPct val="150000"/>
              </a:lnSpc>
            </a:pPr>
            <a:r>
              <a:rPr lang="et-EE" dirty="0" smtClean="0"/>
              <a:t>KIRJUTAME SUURELT JA HOIAME REAVAHE 1,5. </a:t>
            </a:r>
          </a:p>
          <a:p>
            <a:pPr>
              <a:lnSpc>
                <a:spcPct val="150000"/>
              </a:lnSpc>
            </a:pPr>
            <a:r>
              <a:rPr lang="et-EE" dirty="0" smtClean="0"/>
              <a:t>IGA IDEEPLOKK ERALDI SLAIDIL JA </a:t>
            </a:r>
            <a:r>
              <a:rPr lang="et-EE" dirty="0" smtClean="0">
                <a:hlinkClick r:id="rId2"/>
              </a:rPr>
              <a:t>ILLUSTREERITUD</a:t>
            </a:r>
            <a:r>
              <a:rPr lang="et-EE" dirty="0" smtClean="0">
                <a:sym typeface="Wingdings" panose="05000000000000000000" pitchFamily="2" charset="2"/>
                <a:hlinkClick r:id="rId2"/>
              </a:rPr>
              <a:t> </a:t>
            </a:r>
            <a:r>
              <a:rPr lang="et-EE" dirty="0" smtClean="0">
                <a:sym typeface="Wingdings" panose="05000000000000000000" pitchFamily="2" charset="2"/>
              </a:rPr>
              <a:t>/ </a:t>
            </a:r>
            <a:r>
              <a:rPr lang="et-EE" smtClean="0">
                <a:sym typeface="Wingdings" panose="05000000000000000000" pitchFamily="2" charset="2"/>
              </a:rPr>
              <a:t>vajuta!</a:t>
            </a:r>
          </a:p>
          <a:p>
            <a:pPr marL="0" indent="0">
              <a:lnSpc>
                <a:spcPct val="150000"/>
              </a:lnSpc>
              <a:buNone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397871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1.2. FÜÜSILINE JA VAIMNE TERVIS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t-EE" dirty="0" smtClean="0"/>
              <a:t>LIIKUMISE </a:t>
            </a:r>
            <a:r>
              <a:rPr lang="et-EE" dirty="0"/>
              <a:t>JA ENERGIAPAUSID/PUHKAMISE </a:t>
            </a:r>
            <a:r>
              <a:rPr lang="et-EE" u="sng" dirty="0" smtClean="0"/>
              <a:t>PAUSI ON VAJA</a:t>
            </a:r>
            <a:r>
              <a:rPr lang="et-EE" dirty="0" smtClean="0"/>
              <a:t>.</a:t>
            </a:r>
            <a:endParaRPr lang="et-EE" dirty="0"/>
          </a:p>
          <a:p>
            <a:pPr>
              <a:lnSpc>
                <a:spcPct val="150000"/>
              </a:lnSpc>
            </a:pPr>
            <a:r>
              <a:rPr lang="et-EE" dirty="0" smtClean="0"/>
              <a:t>ISTU </a:t>
            </a:r>
            <a:r>
              <a:rPr lang="et-EE" dirty="0"/>
              <a:t>ISTUMISPALLIL VÕI SEISA </a:t>
            </a:r>
            <a:r>
              <a:rPr lang="et-EE" dirty="0" smtClean="0"/>
              <a:t>PÜSTI - </a:t>
            </a:r>
            <a:r>
              <a:rPr lang="et-EE" u="sng" dirty="0" smtClean="0"/>
              <a:t>LIIGU</a:t>
            </a:r>
            <a:r>
              <a:rPr lang="et-EE" dirty="0" smtClean="0"/>
              <a:t>. JUHTMETA KÕRVAKLAPID ON OK.</a:t>
            </a:r>
          </a:p>
          <a:p>
            <a:pPr>
              <a:lnSpc>
                <a:spcPct val="150000"/>
              </a:lnSpc>
            </a:pPr>
            <a:r>
              <a:rPr lang="et-EE" dirty="0" smtClean="0"/>
              <a:t>KUI SAAD - HOIA </a:t>
            </a:r>
            <a:r>
              <a:rPr lang="et-EE" u="sng" dirty="0" smtClean="0"/>
              <a:t>KAAMERA LAHTI</a:t>
            </a:r>
            <a:r>
              <a:rPr lang="et-EE" dirty="0" smtClean="0"/>
              <a:t>, TOETAB TUVALISUST JA SUHTEID.</a:t>
            </a:r>
            <a:endParaRPr lang="et-EE" dirty="0"/>
          </a:p>
          <a:p>
            <a:pPr>
              <a:lnSpc>
                <a:spcPct val="150000"/>
              </a:lnSpc>
            </a:pPr>
            <a:r>
              <a:rPr lang="et-EE" dirty="0"/>
              <a:t>HOIAME LAHTI AINULT VAJALIKUD AKNAD</a:t>
            </a:r>
            <a:r>
              <a:rPr lang="et-EE" dirty="0" smtClean="0"/>
              <a:t>.</a:t>
            </a:r>
            <a:r>
              <a:rPr lang="et-EE" dirty="0"/>
              <a:t> KÕIK MUUD </a:t>
            </a:r>
            <a:r>
              <a:rPr lang="et-EE" u="sng" dirty="0">
                <a:solidFill>
                  <a:srgbClr val="FF0000"/>
                </a:solidFill>
              </a:rPr>
              <a:t>SEGAJAD KINNI </a:t>
            </a:r>
            <a:r>
              <a:rPr lang="et-EE" dirty="0"/>
              <a:t>JA ÄRA. </a:t>
            </a:r>
          </a:p>
          <a:p>
            <a:pPr>
              <a:lnSpc>
                <a:spcPct val="150000"/>
              </a:lnSpc>
            </a:pPr>
            <a:r>
              <a:rPr lang="et-EE" dirty="0"/>
              <a:t>KUI KUKUD VÄLJA, TULE RAHULIKULT UUESTI SISSE.</a:t>
            </a:r>
          </a:p>
          <a:p>
            <a:pPr>
              <a:lnSpc>
                <a:spcPct val="150000"/>
              </a:lnSpc>
            </a:pPr>
            <a:r>
              <a:rPr lang="et-EE" dirty="0"/>
              <a:t>KUI TAHAD KOMMENTEERIDA, TÄIENDADA, KÜSIDA - TEE SEDA JOOKSVALT VESTLUSE AKNAS ( CHATT</a:t>
            </a:r>
            <a:r>
              <a:rPr lang="et-EE" dirty="0" smtClean="0"/>
              <a:t>) – </a:t>
            </a:r>
            <a:r>
              <a:rPr lang="et-EE" u="sng" dirty="0" smtClean="0"/>
              <a:t>VENTILEERI</a:t>
            </a:r>
            <a:r>
              <a:rPr lang="et-EE" dirty="0" smtClean="0"/>
              <a:t> ENNAST PIDEVALT.</a:t>
            </a:r>
            <a:endParaRPr lang="et-EE" dirty="0"/>
          </a:p>
          <a:p>
            <a:pPr>
              <a:lnSpc>
                <a:spcPct val="150000"/>
              </a:lnSpc>
            </a:pPr>
            <a:r>
              <a:rPr lang="et-EE" dirty="0"/>
              <a:t>KIRJUTA KOHA VESTLUSE AKNASSE, KUI TUNNED EBAMUGAVUST</a:t>
            </a:r>
            <a:r>
              <a:rPr lang="et-EE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t-EE" dirty="0" smtClean="0"/>
              <a:t>ENNETA NEGATIIVSEID TUNDEID SEOSES VIDEOKOHTUMISTEGA.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5662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1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476104" y="1672046"/>
            <a:ext cx="9464948" cy="4457292"/>
          </a:xfrm>
        </p:spPr>
        <p:txBody>
          <a:bodyPr/>
          <a:lstStyle/>
          <a:p>
            <a:r>
              <a:rPr lang="et-EE" dirty="0" smtClean="0"/>
              <a:t>Kirjuta vestluse kasti, millised on tavaliselt need segavad tegurid või asjaolud, mis segavad tundi klassiruumis?</a:t>
            </a:r>
          </a:p>
          <a:p>
            <a:pPr lvl="0"/>
            <a:r>
              <a:rPr lang="et-EE" dirty="0"/>
              <a:t>Kirjuta </a:t>
            </a:r>
            <a:r>
              <a:rPr lang="et-EE" dirty="0" smtClean="0"/>
              <a:t>vestluse </a:t>
            </a:r>
            <a:r>
              <a:rPr lang="et-EE" dirty="0"/>
              <a:t>kasti, millised on tavaliselt need segavad tegurid või asjaolud, mis segavad tundi </a:t>
            </a:r>
            <a:r>
              <a:rPr lang="et-EE" dirty="0" smtClean="0"/>
              <a:t>videotunnis?</a:t>
            </a:r>
          </a:p>
          <a:p>
            <a:pPr lvl="0"/>
            <a:endParaRPr lang="et-EE" dirty="0"/>
          </a:p>
          <a:p>
            <a:pPr marL="0" lvl="0" indent="0">
              <a:buNone/>
            </a:pPr>
            <a:r>
              <a:rPr lang="et-EE" dirty="0" smtClean="0"/>
              <a:t>Ülesanne skeemina:</a:t>
            </a:r>
            <a:endParaRPr lang="et-EE" dirty="0"/>
          </a:p>
          <a:p>
            <a:endParaRPr lang="et-EE" dirty="0"/>
          </a:p>
        </p:txBody>
      </p:sp>
      <p:graphicFrame>
        <p:nvGraphicFramePr>
          <p:cNvPr id="4" name="Skemaatiline diagramm 3"/>
          <p:cNvGraphicFramePr/>
          <p:nvPr>
            <p:extLst>
              <p:ext uri="{D42A27DB-BD31-4B8C-83A1-F6EECF244321}">
                <p14:modId xmlns:p14="http://schemas.microsoft.com/office/powerpoint/2010/main" val="442853002"/>
              </p:ext>
            </p:extLst>
          </p:nvPr>
        </p:nvGraphicFramePr>
        <p:xfrm>
          <a:off x="5107577" y="3801291"/>
          <a:ext cx="4767944" cy="2328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191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1.3. TEHNILINE POOL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t-EE" u="sng" dirty="0" smtClean="0"/>
              <a:t>VAJALIKUD</a:t>
            </a:r>
            <a:r>
              <a:rPr lang="et-EE" dirty="0" smtClean="0"/>
              <a:t> </a:t>
            </a:r>
            <a:r>
              <a:rPr lang="et-EE" dirty="0"/>
              <a:t>ÕPPEVAHENDID </a:t>
            </a:r>
            <a:r>
              <a:rPr lang="et-EE" u="sng" dirty="0"/>
              <a:t>ON LAUAL</a:t>
            </a:r>
            <a:r>
              <a:rPr lang="et-EE" dirty="0"/>
              <a:t>, VAJALIKUD AKNAD ON LAHTI.</a:t>
            </a:r>
          </a:p>
          <a:p>
            <a:pPr>
              <a:lnSpc>
                <a:spcPct val="150000"/>
              </a:lnSpc>
            </a:pPr>
            <a:r>
              <a:rPr lang="et-EE" u="sng" dirty="0" smtClean="0"/>
              <a:t>EI KOORMA ENNAST JA ÕPILAST </a:t>
            </a:r>
            <a:r>
              <a:rPr lang="et-EE" u="sng" dirty="0" err="1" smtClean="0"/>
              <a:t>IT-ga</a:t>
            </a:r>
            <a:r>
              <a:rPr lang="et-EE" dirty="0" smtClean="0"/>
              <a:t>. </a:t>
            </a:r>
            <a:r>
              <a:rPr lang="et-EE" dirty="0"/>
              <a:t>KÕIK LINGID ON SELLES </a:t>
            </a:r>
            <a:r>
              <a:rPr lang="et-EE" dirty="0" smtClean="0"/>
              <a:t>ESITLUSES KOOS.</a:t>
            </a:r>
            <a:endParaRPr lang="et-EE" dirty="0"/>
          </a:p>
          <a:p>
            <a:pPr>
              <a:lnSpc>
                <a:spcPct val="150000"/>
              </a:lnSpc>
            </a:pPr>
            <a:r>
              <a:rPr lang="et-EE" dirty="0"/>
              <a:t>ARVESTAN, ET SAMAL AJAL </a:t>
            </a:r>
            <a:r>
              <a:rPr lang="et-EE" u="sng" dirty="0"/>
              <a:t>ON KEERULINE </a:t>
            </a:r>
            <a:r>
              <a:rPr lang="et-EE" dirty="0"/>
              <a:t>ÜHE EKRAANIGA VASTU VÕTTA JA VÄLJA ANDA – KUULAN ÕPETAJAT, AVAN UUSI AKNAID, TÄIDAN ÜLESANDEID </a:t>
            </a:r>
            <a:r>
              <a:rPr lang="et-EE" dirty="0" smtClean="0"/>
              <a:t>JNE</a:t>
            </a:r>
          </a:p>
          <a:p>
            <a:pPr>
              <a:lnSpc>
                <a:spcPct val="150000"/>
              </a:lnSpc>
            </a:pPr>
            <a:r>
              <a:rPr lang="et-EE" dirty="0" smtClean="0"/>
              <a:t>KASUTAN TUTTAVAID ABIVAHENDEID / KÕRVAKLAPID, TEINE EKRAAN VÕI TAHVEL, TELEFON, PABER JA PLIIATS, PÕHIVARAVIHIK, JOONLAUD JNE</a:t>
            </a:r>
          </a:p>
          <a:p>
            <a:pPr>
              <a:lnSpc>
                <a:spcPct val="150000"/>
              </a:lnSpc>
            </a:pPr>
            <a:r>
              <a:rPr lang="et-EE" u="sng" dirty="0" smtClean="0"/>
              <a:t>SAADAN OSALEJATELE EELNEVALT TUNNI MATERJALID NT ESITLUSENA </a:t>
            </a:r>
            <a:r>
              <a:rPr lang="et-EE" dirty="0" smtClean="0"/>
              <a:t>– SEAL ON OLEMAS MÄRKSÕNAD, LINGID, VAJALIKUD PAROOLID, KOKKULEPPED JA ÜLESANDED – ET OSALEJAL OLEKS LIHTSAM ORIENTEERUDA, ARU SAADA JA TEOSTADA, EDASI JA TAGASI KERIDA.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2012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1.4. VIDEOTUNNIS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t-EE" dirty="0" smtClean="0"/>
              <a:t>ÕPILANE ON SEES OMA NIME JA NÄOGA, KAAMERAD ON LAHTI, SEGAJAID POLE</a:t>
            </a:r>
          </a:p>
          <a:p>
            <a:pPr>
              <a:lnSpc>
                <a:spcPct val="150000"/>
              </a:lnSpc>
            </a:pPr>
            <a:r>
              <a:rPr lang="et-EE" dirty="0" smtClean="0"/>
              <a:t>UUE INFO ANDMINE VÄIKSEMATE OSADE KAUPA, KOHE KINNISTAMINE JA KOHE TAGASISIDE ÕPILASELT ÕPETAJALE;</a:t>
            </a:r>
          </a:p>
          <a:p>
            <a:pPr>
              <a:lnSpc>
                <a:spcPct val="150000"/>
              </a:lnSpc>
            </a:pPr>
            <a:r>
              <a:rPr lang="et-EE" dirty="0" smtClean="0"/>
              <a:t>TEEB TUNNIS KAASA PABERKANDJALE – NII JUHISTE JÄRGI KUI ISESEISVALT MÕNE ÜLESANDE, KONSPEKTEERIB, TUNNI LÕPUS TEEB SELLEST FOTO JA SAADAB ÕPETAJALE. </a:t>
            </a:r>
          </a:p>
          <a:p>
            <a:pPr>
              <a:lnSpc>
                <a:spcPct val="150000"/>
              </a:lnSpc>
            </a:pPr>
            <a:r>
              <a:rPr lang="et-EE" dirty="0" smtClean="0"/>
              <a:t>KODUTÖÖ SAAB KOOS ÄRA TEHA. HEV ÕPILASELE ON KOGU ÕPE KODUTÖÖ?</a:t>
            </a:r>
          </a:p>
          <a:p>
            <a:pPr>
              <a:lnSpc>
                <a:spcPct val="150000"/>
              </a:lnSpc>
            </a:pPr>
            <a:r>
              <a:rPr lang="et-EE" dirty="0" smtClean="0"/>
              <a:t>VIDEOTUNNIS ANDA NIMELISELT SÕNA, HOIDA LAPSI PROTSESSIS</a:t>
            </a:r>
          </a:p>
          <a:p>
            <a:pPr>
              <a:lnSpc>
                <a:spcPct val="150000"/>
              </a:lnSpc>
            </a:pPr>
            <a:r>
              <a:rPr lang="et-EE" dirty="0" smtClean="0"/>
              <a:t>VAHEPEAL LUUA GRUPID JA LASTA OMAVAHEL VASTATA ETTEANTUD KÜSIMUSELE/ TEHA VIKTORIINI V AJURÜNNAKU VORMIS, MÄNGULISEMALT</a:t>
            </a:r>
          </a:p>
          <a:p>
            <a:pPr>
              <a:lnSpc>
                <a:spcPct val="150000"/>
              </a:lnSpc>
            </a:pPr>
            <a:r>
              <a:rPr lang="et-EE" dirty="0" smtClean="0"/>
              <a:t>ÕPETAJAL ENDAL PEAKS OLEMA RAHULIK JA KINDEL KEHAKEEL / HARJUTA!</a:t>
            </a:r>
          </a:p>
          <a:p>
            <a:pPr marL="0" indent="0">
              <a:lnSpc>
                <a:spcPct val="150000"/>
              </a:lnSpc>
              <a:buNone/>
            </a:pPr>
            <a:endParaRPr lang="et-EE" dirty="0" smtClean="0"/>
          </a:p>
          <a:p>
            <a:pPr>
              <a:lnSpc>
                <a:spcPct val="150000"/>
              </a:lnSpc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9421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59300" y="73277"/>
            <a:ext cx="7632700" cy="1439862"/>
          </a:xfrm>
        </p:spPr>
        <p:txBody>
          <a:bodyPr/>
          <a:lstStyle/>
          <a:p>
            <a:r>
              <a:rPr lang="et-EE" altLang="et-EE" sz="3200" b="1" dirty="0" smtClean="0"/>
              <a:t>II ÕPETAJA DILEMMA</a:t>
            </a:r>
            <a:r>
              <a:rPr lang="et-EE" altLang="et-EE" sz="3200" dirty="0" smtClean="0"/>
              <a:t/>
            </a:r>
            <a:br>
              <a:rPr lang="et-EE" altLang="et-EE" sz="3200" dirty="0" smtClean="0"/>
            </a:br>
            <a:r>
              <a:rPr lang="et-EE" altLang="et-EE" dirty="0" smtClean="0"/>
              <a:t>2.1. Õpetajast </a:t>
            </a:r>
            <a:r>
              <a:rPr lang="et-EE" altLang="et-EE" dirty="0" smtClean="0"/>
              <a:t>-  kohapeal</a:t>
            </a:r>
            <a:endParaRPr lang="et-EE" altLang="et-EE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0447" y="1361351"/>
            <a:ext cx="11038114" cy="4853895"/>
          </a:xfrm>
        </p:spPr>
        <p:txBody>
          <a:bodyPr/>
          <a:lstStyle/>
          <a:p>
            <a:r>
              <a:rPr lang="et-EE" altLang="et-EE" dirty="0">
                <a:latin typeface="+mj-lt"/>
              </a:rPr>
              <a:t>Õpetaja peab looma tingimused, mis toetavad positiivset ja avatud </a:t>
            </a:r>
            <a:r>
              <a:rPr lang="et-EE" altLang="et-EE" dirty="0" smtClean="0">
                <a:latin typeface="+mj-lt"/>
              </a:rPr>
              <a:t>suhtlemist,  kommunikatsiooni</a:t>
            </a:r>
            <a:r>
              <a:rPr lang="et-EE" altLang="et-EE" dirty="0">
                <a:latin typeface="+mj-lt"/>
              </a:rPr>
              <a:t>. </a:t>
            </a:r>
            <a:endParaRPr lang="et-EE" altLang="et-EE" dirty="0" smtClean="0">
              <a:latin typeface="+mj-lt"/>
            </a:endParaRPr>
          </a:p>
          <a:p>
            <a:pPr marL="0" indent="0">
              <a:buNone/>
            </a:pPr>
            <a:endParaRPr lang="et-EE" altLang="et-EE" dirty="0">
              <a:latin typeface="+mj-lt"/>
            </a:endParaRPr>
          </a:p>
          <a:p>
            <a:r>
              <a:rPr lang="et-EE" altLang="et-EE" dirty="0" smtClean="0">
                <a:latin typeface="+mj-lt"/>
              </a:rPr>
              <a:t>Isiksus </a:t>
            </a:r>
            <a:r>
              <a:rPr lang="et-EE" altLang="et-EE" dirty="0" smtClean="0">
                <a:latin typeface="+mj-lt"/>
              </a:rPr>
              <a:t>ei mängi rolli – pigem hindavad õpilased õpetajat selle järgi, kuidas õpetaja neid nende enda meelest kohtleb (õiglaselt, väärikalt ja indiviidina). </a:t>
            </a:r>
            <a:endParaRPr lang="et-EE" altLang="et-EE" dirty="0" smtClean="0">
              <a:latin typeface="+mj-lt"/>
            </a:endParaRPr>
          </a:p>
          <a:p>
            <a:pPr marL="0" indent="0">
              <a:buNone/>
            </a:pPr>
            <a:endParaRPr lang="et-EE" altLang="et-EE" dirty="0" smtClean="0">
              <a:latin typeface="+mj-lt"/>
            </a:endParaRPr>
          </a:p>
          <a:p>
            <a:r>
              <a:rPr lang="et-EE" altLang="et-EE" dirty="0" smtClean="0">
                <a:latin typeface="+mj-lt"/>
              </a:rPr>
              <a:t>Õpetaja isiksus õpilast niiväga ei huvitagi. Pigem eeldatakse, et ta on soe, kompetentne, vastuvõetav</a:t>
            </a:r>
            <a:r>
              <a:rPr lang="et-EE" altLang="et-EE" dirty="0" smtClean="0">
                <a:latin typeface="+mj-lt"/>
              </a:rPr>
              <a:t>.</a:t>
            </a:r>
          </a:p>
          <a:p>
            <a:pPr marL="0" indent="0">
              <a:buNone/>
            </a:pPr>
            <a:endParaRPr lang="et-EE" altLang="et-EE" dirty="0" smtClean="0">
              <a:latin typeface="+mj-lt"/>
            </a:endParaRPr>
          </a:p>
          <a:p>
            <a:r>
              <a:rPr lang="et-EE" altLang="et-EE" dirty="0" smtClean="0">
                <a:latin typeface="+mj-lt"/>
              </a:rPr>
              <a:t>Õpilane </a:t>
            </a:r>
            <a:r>
              <a:rPr lang="et-EE" altLang="et-EE" dirty="0" smtClean="0">
                <a:latin typeface="+mj-lt"/>
              </a:rPr>
              <a:t>hindab ja vajab õpetaja mitteverbaalse kommunikatsiooni poolt – kuidas õpetaja liigub, žestikuleerib, ilmetega ennast väljendab (naeratab). </a:t>
            </a:r>
            <a:endParaRPr lang="et-EE" altLang="et-EE" dirty="0" smtClean="0">
              <a:latin typeface="+mj-lt"/>
            </a:endParaRPr>
          </a:p>
          <a:p>
            <a:endParaRPr lang="et-EE" altLang="et-EE" dirty="0" smtClean="0">
              <a:latin typeface="+mj-lt"/>
            </a:endParaRPr>
          </a:p>
          <a:p>
            <a:r>
              <a:rPr lang="et-EE" altLang="et-EE" dirty="0" smtClean="0">
                <a:latin typeface="+mj-lt"/>
              </a:rPr>
              <a:t>Õpetaja on rollimudel ja tema </a:t>
            </a:r>
            <a:r>
              <a:rPr lang="et-EE" altLang="et-EE" dirty="0" smtClean="0">
                <a:latin typeface="+mj-lt"/>
              </a:rPr>
              <a:t>esitada </a:t>
            </a:r>
            <a:r>
              <a:rPr lang="et-EE" altLang="et-EE" dirty="0" smtClean="0">
                <a:latin typeface="+mj-lt"/>
              </a:rPr>
              <a:t>on väärika, seaduskuuleka, ausa täiskasvanu roll. Seda lapsed vajavad. </a:t>
            </a:r>
            <a:endParaRPr lang="et-EE" altLang="et-EE" dirty="0" smtClean="0">
              <a:latin typeface="+mj-lt"/>
            </a:endParaRPr>
          </a:p>
          <a:p>
            <a:endParaRPr lang="et-EE" altLang="et-EE" dirty="0" smtClean="0">
              <a:latin typeface="+mj-lt"/>
            </a:endParaRPr>
          </a:p>
          <a:p>
            <a:r>
              <a:rPr lang="et-EE" altLang="et-EE" dirty="0" smtClean="0">
                <a:latin typeface="+mj-lt"/>
              </a:rPr>
              <a:t>Õpetaja õpetab. Õpetaja aktiveerib – on otsene muutuste agent. </a:t>
            </a:r>
            <a:r>
              <a:rPr lang="et-EE" altLang="et-EE" dirty="0" smtClean="0">
                <a:latin typeface="+mj-lt"/>
              </a:rPr>
              <a:t>+++</a:t>
            </a:r>
          </a:p>
          <a:p>
            <a:pPr marL="0" indent="0">
              <a:buNone/>
            </a:pPr>
            <a:endParaRPr lang="et-EE" altLang="et-EE" dirty="0" smtClean="0">
              <a:latin typeface="+mj-lt"/>
            </a:endParaRPr>
          </a:p>
          <a:p>
            <a:r>
              <a:rPr lang="et-EE" altLang="et-EE" dirty="0" smtClean="0">
                <a:latin typeface="+mj-lt"/>
              </a:rPr>
              <a:t>Õpilastele meeldib õpetajat vaadata. Mida õpetaja täna teeb? ---</a:t>
            </a:r>
            <a:endParaRPr lang="et-EE" altLang="et-EE" dirty="0">
              <a:latin typeface="+mj-lt"/>
            </a:endParaRPr>
          </a:p>
          <a:p>
            <a:pPr marL="0" indent="0">
              <a:buNone/>
            </a:pPr>
            <a:endParaRPr lang="et-EE" altLang="et-EE" dirty="0">
              <a:latin typeface="+mj-lt"/>
            </a:endParaRPr>
          </a:p>
          <a:p>
            <a:pPr marL="0" indent="0">
              <a:buNone/>
            </a:pPr>
            <a:r>
              <a:rPr lang="et-EE" altLang="et-EE" dirty="0" smtClean="0">
                <a:latin typeface="+mj-lt"/>
              </a:rPr>
              <a:t>Allikas: </a:t>
            </a:r>
            <a:r>
              <a:rPr lang="et-EE" altLang="et-EE" dirty="0" err="1" smtClean="0">
                <a:latin typeface="+mj-lt"/>
              </a:rPr>
              <a:t>Hattie</a:t>
            </a:r>
            <a:r>
              <a:rPr lang="et-EE" altLang="et-EE" dirty="0" smtClean="0">
                <a:latin typeface="+mj-lt"/>
              </a:rPr>
              <a:t>, </a:t>
            </a:r>
            <a:r>
              <a:rPr lang="et-EE" altLang="et-EE" dirty="0" err="1" smtClean="0">
                <a:latin typeface="+mj-lt"/>
              </a:rPr>
              <a:t>Yates</a:t>
            </a:r>
            <a:r>
              <a:rPr lang="et-EE" altLang="et-EE" dirty="0" smtClean="0">
                <a:latin typeface="+mj-lt"/>
              </a:rPr>
              <a:t> „Nähtav õppimine ja teadus sellest, kuidas me õpime“ Väljaandja: SA </a:t>
            </a:r>
            <a:r>
              <a:rPr lang="et-EE" altLang="et-EE" dirty="0" err="1" smtClean="0">
                <a:latin typeface="+mj-lt"/>
              </a:rPr>
              <a:t>Innove</a:t>
            </a:r>
            <a:endParaRPr lang="et-EE" altLang="et-EE" dirty="0" smtClean="0">
              <a:latin typeface="+mj-lt"/>
            </a:endParaRPr>
          </a:p>
          <a:p>
            <a:endParaRPr lang="et-EE" altLang="et-EE" dirty="0" smtClean="0">
              <a:latin typeface="+mj-lt"/>
            </a:endParaRPr>
          </a:p>
        </p:txBody>
      </p:sp>
      <p:pic>
        <p:nvPicPr>
          <p:cNvPr id="6148" name="Picture 10" descr="Untitl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3" y="5980114"/>
            <a:ext cx="8636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640013" y="188913"/>
            <a:ext cx="7632700" cy="1439862"/>
          </a:xfrm>
        </p:spPr>
        <p:txBody>
          <a:bodyPr/>
          <a:lstStyle/>
          <a:p>
            <a:pPr algn="ctr"/>
            <a:r>
              <a:rPr lang="et-EE" altLang="et-EE" dirty="0" smtClean="0"/>
              <a:t>2.2. Õpetaja </a:t>
            </a:r>
            <a:r>
              <a:rPr lang="et-EE" altLang="et-EE" dirty="0" smtClean="0"/>
              <a:t>distantsilt</a:t>
            </a:r>
            <a:endParaRPr lang="et-EE" altLang="et-EE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645919" y="1139282"/>
            <a:ext cx="9117875" cy="45370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t-EE" altLang="et-EE" dirty="0" smtClean="0">
                <a:latin typeface="+mj-lt"/>
              </a:rPr>
              <a:t>Suhtlemine on vahendatud, kanalid on </a:t>
            </a:r>
            <a:r>
              <a:rPr lang="et-EE" altLang="et-EE" dirty="0" smtClean="0">
                <a:latin typeface="+mj-lt"/>
              </a:rPr>
              <a:t>erinevad, osapooled ei saa kokku nn silmast silma (mõjutamine väheneb).</a:t>
            </a:r>
          </a:p>
          <a:p>
            <a:pPr>
              <a:lnSpc>
                <a:spcPct val="150000"/>
              </a:lnSpc>
            </a:pPr>
            <a:r>
              <a:rPr lang="et-EE" altLang="et-EE" dirty="0" smtClean="0">
                <a:latin typeface="+mj-lt"/>
              </a:rPr>
              <a:t>Õpetaja </a:t>
            </a:r>
            <a:r>
              <a:rPr lang="et-EE" altLang="et-EE" dirty="0" smtClean="0">
                <a:latin typeface="+mj-lt"/>
              </a:rPr>
              <a:t>on pigem </a:t>
            </a:r>
            <a:r>
              <a:rPr lang="et-EE" altLang="et-EE" dirty="0" err="1" smtClean="0">
                <a:latin typeface="+mj-lt"/>
              </a:rPr>
              <a:t>võimaldaja</a:t>
            </a:r>
            <a:r>
              <a:rPr lang="et-EE" altLang="et-EE" dirty="0" smtClean="0">
                <a:latin typeface="+mj-lt"/>
              </a:rPr>
              <a:t> -  </a:t>
            </a:r>
            <a:r>
              <a:rPr lang="et-EE" altLang="et-EE" dirty="0" smtClean="0">
                <a:latin typeface="+mj-lt"/>
              </a:rPr>
              <a:t>ei ole vahetu muutuse tekitaja, </a:t>
            </a:r>
            <a:r>
              <a:rPr lang="et-EE" altLang="et-EE" dirty="0" smtClean="0">
                <a:latin typeface="+mj-lt"/>
              </a:rPr>
              <a:t>ei too püsivat muutust </a:t>
            </a:r>
            <a:r>
              <a:rPr lang="et-EE" altLang="et-EE" dirty="0" smtClean="0">
                <a:latin typeface="+mj-lt"/>
              </a:rPr>
              <a:t>õpilase </a:t>
            </a:r>
            <a:r>
              <a:rPr lang="et-EE" altLang="et-EE" dirty="0" smtClean="0">
                <a:latin typeface="+mj-lt"/>
              </a:rPr>
              <a:t>käitumispilti. </a:t>
            </a:r>
            <a:r>
              <a:rPr lang="et-EE" altLang="et-EE" u="sng" dirty="0">
                <a:solidFill>
                  <a:srgbClr val="002060"/>
                </a:solidFill>
                <a:latin typeface="+mj-lt"/>
              </a:rPr>
              <a:t>Õpetaja on kes</a:t>
            </a:r>
            <a:r>
              <a:rPr lang="et-EE" altLang="et-EE" u="sng" dirty="0" smtClean="0">
                <a:solidFill>
                  <a:srgbClr val="002060"/>
                </a:solidFill>
                <a:latin typeface="+mj-lt"/>
              </a:rPr>
              <a:t>?</a:t>
            </a:r>
            <a:endParaRPr lang="et-EE" altLang="et-EE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t-EE" altLang="et-EE" dirty="0" smtClean="0">
                <a:latin typeface="+mj-lt"/>
              </a:rPr>
              <a:t>Motivatsioon kahaneb, mõni negatiivne emotsioon suureneb, lapsevanemate käitumine mõjutab õpetajat – vaimse tervise küsimused. </a:t>
            </a:r>
          </a:p>
          <a:p>
            <a:pPr>
              <a:lnSpc>
                <a:spcPct val="150000"/>
              </a:lnSpc>
            </a:pPr>
            <a:r>
              <a:rPr lang="et-EE" altLang="et-EE" dirty="0" smtClean="0">
                <a:latin typeface="+mj-lt"/>
              </a:rPr>
              <a:t>Mis lapsest saab? Laps võib korrata klassikursust ja saada vajalikku abi.</a:t>
            </a:r>
          </a:p>
          <a:p>
            <a:pPr>
              <a:lnSpc>
                <a:spcPct val="150000"/>
              </a:lnSpc>
            </a:pPr>
            <a:r>
              <a:rPr lang="et-EE" altLang="et-EE" dirty="0" smtClean="0">
                <a:latin typeface="+mj-lt"/>
              </a:rPr>
              <a:t>Mida koolilt ja õpetajalt oodatakse? Koroona läheb üle aga küsimused jäävad.</a:t>
            </a:r>
            <a:r>
              <a:rPr lang="et-EE" altLang="et-EE" u="sng" dirty="0">
                <a:solidFill>
                  <a:srgbClr val="00B0F0"/>
                </a:solidFill>
                <a:latin typeface="+mj-lt"/>
              </a:rPr>
              <a:t> </a:t>
            </a:r>
            <a:endParaRPr lang="et-EE" altLang="et-EE" u="sng" dirty="0" smtClean="0">
              <a:solidFill>
                <a:srgbClr val="00B0F0"/>
              </a:solidFill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t-EE" altLang="et-EE" u="sng" dirty="0">
              <a:solidFill>
                <a:srgbClr val="00B0F0"/>
              </a:solidFill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t-EE" altLang="et-EE" u="sng" dirty="0" smtClean="0">
                <a:solidFill>
                  <a:srgbClr val="FF0000"/>
                </a:solidFill>
                <a:latin typeface="+mj-lt"/>
              </a:rPr>
              <a:t>KIRJUTA VESTLUSE KASTI:</a:t>
            </a:r>
            <a:endParaRPr lang="et-EE" altLang="et-EE" u="sng" dirty="0">
              <a:solidFill>
                <a:srgbClr val="FF0000"/>
              </a:solidFill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t-EE" altLang="et-EE" dirty="0" smtClean="0">
                <a:solidFill>
                  <a:srgbClr val="FF0000"/>
                </a:solidFill>
                <a:latin typeface="+mj-lt"/>
              </a:rPr>
              <a:t>MILLIST TOREDAT MUUTUST OLED OMA TÖÖ JUURES TÄHELDANUD? </a:t>
            </a:r>
            <a:endParaRPr lang="et-EE" altLang="et-EE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t-EE" altLang="et-EE" dirty="0" smtClean="0">
              <a:latin typeface="+mj-lt"/>
            </a:endParaRPr>
          </a:p>
        </p:txBody>
      </p:sp>
      <p:pic>
        <p:nvPicPr>
          <p:cNvPr id="6148" name="Picture 10" descr="Untitl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3" y="5980114"/>
            <a:ext cx="8636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271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III PSÜHHOLOOGI PILGUGA  - Mõned näited 1</a:t>
            </a:r>
            <a:endParaRPr lang="et-EE" dirty="0"/>
          </a:p>
        </p:txBody>
      </p:sp>
      <p:graphicFrame>
        <p:nvGraphicFramePr>
          <p:cNvPr id="7" name="Sisu kohatäid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102112"/>
              </p:ext>
            </p:extLst>
          </p:nvPr>
        </p:nvGraphicFramePr>
        <p:xfrm>
          <a:off x="1344706" y="1721225"/>
          <a:ext cx="9596343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8781">
                  <a:extLst>
                    <a:ext uri="{9D8B030D-6E8A-4147-A177-3AD203B41FA5}">
                      <a16:colId xmlns:a16="http://schemas.microsoft.com/office/drawing/2014/main" val="3386965255"/>
                    </a:ext>
                  </a:extLst>
                </a:gridCol>
                <a:gridCol w="3198781">
                  <a:extLst>
                    <a:ext uri="{9D8B030D-6E8A-4147-A177-3AD203B41FA5}">
                      <a16:colId xmlns:a16="http://schemas.microsoft.com/office/drawing/2014/main" val="3985169601"/>
                    </a:ext>
                  </a:extLst>
                </a:gridCol>
                <a:gridCol w="3198781">
                  <a:extLst>
                    <a:ext uri="{9D8B030D-6E8A-4147-A177-3AD203B41FA5}">
                      <a16:colId xmlns:a16="http://schemas.microsoft.com/office/drawing/2014/main" val="190210725"/>
                    </a:ext>
                  </a:extLst>
                </a:gridCol>
              </a:tblGrid>
              <a:tr h="90398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Testil põhinevad kontrollküsimused õppe kohandamisel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t-E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Testil põhinev </a:t>
                      </a:r>
                      <a:r>
                        <a:rPr lang="et-EE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TÕNKi</a:t>
                      </a:r>
                      <a:r>
                        <a:rPr lang="et-E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psühholoogi esialgne hinnang:</a:t>
                      </a:r>
                      <a:endParaRPr lang="et-E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800" b="0" dirty="0" smtClean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Kuidas</a:t>
                      </a:r>
                      <a:r>
                        <a:rPr lang="et-EE" sz="1800" b="0" baseline="0" dirty="0" smtClean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distantsilt õpetada?</a:t>
                      </a:r>
                      <a:endParaRPr lang="et-EE" sz="1800" b="0" dirty="0">
                        <a:solidFill>
                          <a:schemeClr val="tx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900294"/>
                  </a:ext>
                </a:extLst>
              </a:tr>
              <a:tr h="805453">
                <a:tc>
                  <a:txBody>
                    <a:bodyPr/>
                    <a:lstStyle/>
                    <a:p>
                      <a:r>
                        <a:rPr lang="et-E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Millise raskusastmega tekst lapsele sobib?</a:t>
                      </a:r>
                      <a:endParaRPr lang="et-E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  <a:r>
                        <a:rPr lang="fi-FI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ajab</a:t>
                      </a:r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teksti </a:t>
                      </a:r>
                      <a:r>
                        <a:rPr lang="fi-FI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lahtiselgitamist</a:t>
                      </a:r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fi-FI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esialgu</a:t>
                      </a:r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i-FI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lihtsamat</a:t>
                      </a:r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teksti, </a:t>
                      </a:r>
                      <a:r>
                        <a:rPr lang="fi-FI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pildilise</a:t>
                      </a:r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info </a:t>
                      </a:r>
                      <a:r>
                        <a:rPr lang="fi-FI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lisamist</a:t>
                      </a:r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i-FI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jne</a:t>
                      </a:r>
                      <a:endParaRPr lang="et-E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8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Mida pakute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259800"/>
                  </a:ext>
                </a:extLst>
              </a:tr>
              <a:tr h="1047089">
                <a:tc>
                  <a:txBody>
                    <a:bodyPr/>
                    <a:lstStyle/>
                    <a:p>
                      <a:r>
                        <a:rPr lang="et-E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fi-FI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illine</a:t>
                      </a:r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on </a:t>
                      </a:r>
                      <a:r>
                        <a:rPr lang="fi-FI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sobiv</a:t>
                      </a:r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i-FI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maht</a:t>
                      </a:r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 </a:t>
                      </a:r>
                      <a:r>
                        <a:rPr lang="fi-FI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kui</a:t>
                      </a:r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palju </a:t>
                      </a:r>
                      <a:r>
                        <a:rPr lang="fi-FI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vähendada</a:t>
                      </a:r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 </a:t>
                      </a:r>
                      <a:r>
                        <a:rPr lang="fi-FI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Milline</a:t>
                      </a:r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on </a:t>
                      </a:r>
                      <a:r>
                        <a:rPr lang="fi-FI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mõistlik</a:t>
                      </a:r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i-FI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kodutööde</a:t>
                      </a:r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i-FI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maht</a:t>
                      </a:r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t-E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Mahte tuleks esialgu vähendada, kodutöid mitte üle 30 minuti, õppetöö peaks toimuma</a:t>
                      </a:r>
                      <a:r>
                        <a:rPr lang="et-E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koolis (kodu ei õpeta)</a:t>
                      </a:r>
                      <a:endParaRPr lang="et-E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657778"/>
                  </a:ext>
                </a:extLst>
              </a:tr>
              <a:tr h="2013634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Milline on töötempo ja kui palju vajab lisaaega? Kas segab motoorika, kas on vaja abivahendeid soorituse kiirendamiseks või on infotöötlus aeglane?</a:t>
                      </a:r>
                      <a:endParaRPr lang="et-EE" b="0" dirty="0" smtClean="0">
                        <a:effectLst/>
                      </a:endParaRPr>
                    </a:p>
                    <a:p>
                      <a:r>
                        <a:rPr lang="et-EE" dirty="0" smtClean="0"/>
                        <a:t/>
                      </a:r>
                      <a:br>
                        <a:rPr lang="et-EE" dirty="0" smtClean="0"/>
                      </a:br>
                      <a:endParaRPr lang="et-E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Töötempo on pigem tänu ebakindlusele aeglane, tekkinud harjumused ei ole soodsad - kohe keeldub. Abiks oleks valikvastustega</a:t>
                      </a:r>
                      <a:r>
                        <a:rPr lang="et-E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t-E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töölehed</a:t>
                      </a:r>
                      <a:r>
                        <a:rPr lang="et-E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vms</a:t>
                      </a:r>
                      <a:endParaRPr lang="et-E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961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52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ヒラギノ角ゴ Pro W3"/>
        <a:cs typeface=""/>
      </a:majorFont>
      <a:minorFont>
        <a:latin typeface="Verdana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6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1046</Words>
  <Application>Microsoft Office PowerPoint</Application>
  <PresentationFormat>Laiekraan</PresentationFormat>
  <Paragraphs>106</Paragraphs>
  <Slides>12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6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</vt:lpstr>
      <vt:lpstr>Verdana</vt:lpstr>
      <vt:lpstr>Wingdings</vt:lpstr>
      <vt:lpstr>ヒラギノ角ゴ Pro W3</vt:lpstr>
      <vt:lpstr>Blank Presentation</vt:lpstr>
      <vt:lpstr> VEEBIKOOLITUS  Distantsilt õpetamine ja veebitunni läbiviimine  HEV ning tavalistele õpilastele.  Praktilised soovitused psühholoogilt  Kärt Käesel, TÕNK psühholoog-nõustaja Registreerimine TÕNK nõustamisele  </vt:lpstr>
      <vt:lpstr>I DISTANSTILT ÕPETAMINE 1.1. </vt:lpstr>
      <vt:lpstr>1.2. FÜÜSILINE JA VAIMNE TERVIS</vt:lpstr>
      <vt:lpstr>Ülesanne 1</vt:lpstr>
      <vt:lpstr>1.3. TEHNILINE POOL</vt:lpstr>
      <vt:lpstr>1.4. VIDEOTUNNIS</vt:lpstr>
      <vt:lpstr>II ÕPETAJA DILEMMA 2.1. Õpetajast -  kohapeal</vt:lpstr>
      <vt:lpstr>2.2. Õpetaja distantsilt</vt:lpstr>
      <vt:lpstr>III PSÜHHOLOOGI PILGUGA  - Mõned näited 1</vt:lpstr>
      <vt:lpstr>Mõned näited 2</vt:lpstr>
      <vt:lpstr>IGATSEME?</vt:lpstr>
      <vt:lpstr>HEV vaatevinklist:</vt:lpstr>
    </vt:vector>
  </TitlesOfParts>
  <Company>Tallinna Haridusamet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VEEBIKOOLITUS Õpetaja muutunud roll ja sellega kohanemine.</dc:title>
  <dc:creator>kasutaja</dc:creator>
  <cp:lastModifiedBy>kasutaja</cp:lastModifiedBy>
  <cp:revision>44</cp:revision>
  <dcterms:created xsi:type="dcterms:W3CDTF">2020-05-25T18:58:24Z</dcterms:created>
  <dcterms:modified xsi:type="dcterms:W3CDTF">2021-01-10T18:57:06Z</dcterms:modified>
</cp:coreProperties>
</file>